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Hagrid Heavy" panose="020B0604020202020204" charset="0"/>
      <p:regular r:id="rId33"/>
    </p:embeddedFont>
    <p:embeddedFont>
      <p:font typeface="Hagrid Ultra-Bold" panose="020B0604020202020204" charset="0"/>
      <p:regular r:id="rId34"/>
    </p:embeddedFont>
    <p:embeddedFont>
      <p:font typeface="Open Sans" panose="020B0606030504020204" pitchFamily="34" charset="0"/>
      <p:regular r:id="rId35"/>
    </p:embeddedFont>
    <p:embeddedFont>
      <p:font typeface="Open Sans Bold" panose="020B0604020202020204" charset="0"/>
      <p:regular r:id="rId36"/>
    </p:embeddedFont>
    <p:embeddedFont>
      <p:font typeface="Open Sans Light" panose="020B0306030504020204" pitchFamily="34" charset="0"/>
      <p:regular r:id="rId37"/>
    </p:embeddedFont>
    <p:embeddedFont>
      <p:font typeface="Papyrus" panose="03070502060502030205" pitchFamily="66" charset="0"/>
      <p:regular r:id="rId38"/>
    </p:embeddedFont>
    <p:embeddedFont>
      <p:font typeface="Roboto" panose="02000000000000000000" pitchFamily="2" charset="0"/>
      <p:regular r:id="rId39"/>
    </p:embeddedFont>
    <p:embeddedFont>
      <p:font typeface="Roboto Bold" panose="020B0604020202020204" charset="0"/>
      <p:regular r:id="rId40"/>
    </p:embeddedFont>
    <p:embeddedFont>
      <p:font typeface="Roca One"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22" autoAdjust="0"/>
  </p:normalViewPr>
  <p:slideViewPr>
    <p:cSldViewPr>
      <p:cViewPr varScale="1">
        <p:scale>
          <a:sx n="70" d="100"/>
          <a:sy n="70" d="100"/>
        </p:scale>
        <p:origin x="78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6.svg"/><Relationship Id="rId5" Type="http://schemas.openxmlformats.org/officeDocument/2006/relationships/image" Target="../media/image46.svg"/><Relationship Id="rId10" Type="http://schemas.openxmlformats.org/officeDocument/2006/relationships/image" Target="../media/image5.png"/><Relationship Id="rId4" Type="http://schemas.openxmlformats.org/officeDocument/2006/relationships/image" Target="../media/image45.png"/><Relationship Id="rId9" Type="http://schemas.openxmlformats.org/officeDocument/2006/relationships/image" Target="../media/image50.sv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svg"/><Relationship Id="rId7" Type="http://schemas.openxmlformats.org/officeDocument/2006/relationships/image" Target="../media/image5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12.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4.sv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svg"/></Relationships>
</file>

<file path=ppt/slides/_rels/slide13.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1.sv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svg"/><Relationship Id="rId7" Type="http://schemas.openxmlformats.org/officeDocument/2006/relationships/image" Target="../media/image7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77.sv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18" Type="http://schemas.openxmlformats.org/officeDocument/2006/relationships/image" Target="../media/image100.png"/><Relationship Id="rId3" Type="http://schemas.openxmlformats.org/officeDocument/2006/relationships/image" Target="../media/image85.svg"/><Relationship Id="rId21" Type="http://schemas.openxmlformats.org/officeDocument/2006/relationships/image" Target="../media/image6.svg"/><Relationship Id="rId7" Type="http://schemas.openxmlformats.org/officeDocument/2006/relationships/image" Target="../media/image89.svg"/><Relationship Id="rId12" Type="http://schemas.openxmlformats.org/officeDocument/2006/relationships/image" Target="../media/image94.png"/><Relationship Id="rId17" Type="http://schemas.openxmlformats.org/officeDocument/2006/relationships/image" Target="../media/image99.svg"/><Relationship Id="rId2" Type="http://schemas.openxmlformats.org/officeDocument/2006/relationships/image" Target="../media/image84.png"/><Relationship Id="rId16" Type="http://schemas.openxmlformats.org/officeDocument/2006/relationships/image" Target="../media/image98.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svg"/><Relationship Id="rId15" Type="http://schemas.openxmlformats.org/officeDocument/2006/relationships/image" Target="../media/image97.svg"/><Relationship Id="rId10" Type="http://schemas.openxmlformats.org/officeDocument/2006/relationships/image" Target="../media/image92.png"/><Relationship Id="rId19" Type="http://schemas.openxmlformats.org/officeDocument/2006/relationships/image" Target="../media/image101.svg"/><Relationship Id="rId4" Type="http://schemas.openxmlformats.org/officeDocument/2006/relationships/image" Target="../media/image86.png"/><Relationship Id="rId9" Type="http://schemas.openxmlformats.org/officeDocument/2006/relationships/image" Target="../media/image91.svg"/><Relationship Id="rId14" Type="http://schemas.openxmlformats.org/officeDocument/2006/relationships/image" Target="../media/image96.png"/></Relationships>
</file>

<file path=ppt/slides/_rels/slide1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9.svg"/><Relationship Id="rId18" Type="http://schemas.openxmlformats.org/officeDocument/2006/relationships/image" Target="../media/image114.png"/><Relationship Id="rId3" Type="http://schemas.openxmlformats.org/officeDocument/2006/relationships/image" Target="../media/image6.svg"/><Relationship Id="rId7" Type="http://schemas.openxmlformats.org/officeDocument/2006/relationships/image" Target="../media/image105.svg"/><Relationship Id="rId12" Type="http://schemas.openxmlformats.org/officeDocument/2006/relationships/image" Target="../media/image108.png"/><Relationship Id="rId17" Type="http://schemas.openxmlformats.org/officeDocument/2006/relationships/image" Target="../media/image113.svg"/><Relationship Id="rId2" Type="http://schemas.openxmlformats.org/officeDocument/2006/relationships/image" Target="../media/image5.png"/><Relationship Id="rId16"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4.svg"/><Relationship Id="rId5" Type="http://schemas.openxmlformats.org/officeDocument/2006/relationships/image" Target="../media/image103.svg"/><Relationship Id="rId15" Type="http://schemas.openxmlformats.org/officeDocument/2006/relationships/image" Target="../media/image111.svg"/><Relationship Id="rId10" Type="http://schemas.openxmlformats.org/officeDocument/2006/relationships/image" Target="../media/image3.png"/><Relationship Id="rId19" Type="http://schemas.openxmlformats.org/officeDocument/2006/relationships/image" Target="../media/image115.svg"/><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10.png"/></Relationships>
</file>

<file path=ppt/slides/_rels/slide19.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23.svg"/><Relationship Id="rId3" Type="http://schemas.openxmlformats.org/officeDocument/2006/relationships/image" Target="../media/image117.svg"/><Relationship Id="rId7" Type="http://schemas.openxmlformats.org/officeDocument/2006/relationships/image" Target="../media/image119.png"/><Relationship Id="rId12" Type="http://schemas.openxmlformats.org/officeDocument/2006/relationships/image" Target="../media/image122.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18.png"/><Relationship Id="rId11" Type="http://schemas.openxmlformats.org/officeDocument/2006/relationships/image" Target="../media/image4.svg"/><Relationship Id="rId5" Type="http://schemas.openxmlformats.org/officeDocument/2006/relationships/image" Target="../media/image6.sv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21.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3.png"/><Relationship Id="rId3" Type="http://schemas.openxmlformats.org/officeDocument/2006/relationships/image" Target="../media/image120.svg"/><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17.svg"/><Relationship Id="rId10" Type="http://schemas.openxmlformats.org/officeDocument/2006/relationships/image" Target="../media/image128.svg"/><Relationship Id="rId4" Type="http://schemas.openxmlformats.org/officeDocument/2006/relationships/image" Target="../media/image116.png"/><Relationship Id="rId9" Type="http://schemas.openxmlformats.org/officeDocument/2006/relationships/image" Target="../media/image127.png"/><Relationship Id="rId14" Type="http://schemas.openxmlformats.org/officeDocument/2006/relationships/image" Target="../media/image4.svg"/></Relationships>
</file>

<file path=ppt/slides/_rels/slide21.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4.svg"/><Relationship Id="rId3" Type="http://schemas.openxmlformats.org/officeDocument/2006/relationships/image" Target="../media/image117.svg"/><Relationship Id="rId7" Type="http://schemas.openxmlformats.org/officeDocument/2006/relationships/image" Target="../media/image132.png"/><Relationship Id="rId12" Type="http://schemas.openxmlformats.org/officeDocument/2006/relationships/image" Target="../media/image3.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31.png"/><Relationship Id="rId11" Type="http://schemas.openxmlformats.org/officeDocument/2006/relationships/image" Target="../media/image134.svg"/><Relationship Id="rId5" Type="http://schemas.openxmlformats.org/officeDocument/2006/relationships/image" Target="../media/image6.svg"/><Relationship Id="rId10" Type="http://schemas.openxmlformats.org/officeDocument/2006/relationships/image" Target="../media/image133.png"/><Relationship Id="rId4" Type="http://schemas.openxmlformats.org/officeDocument/2006/relationships/image" Target="../media/image5.png"/><Relationship Id="rId9" Type="http://schemas.openxmlformats.org/officeDocument/2006/relationships/image" Target="../media/image120.svg"/></Relationships>
</file>

<file path=ppt/slides/_rels/slide2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5.png"/><Relationship Id="rId3" Type="http://schemas.openxmlformats.org/officeDocument/2006/relationships/image" Target="../media/image136.svg"/><Relationship Id="rId7" Type="http://schemas.openxmlformats.org/officeDocument/2006/relationships/image" Target="../media/image140.svg"/><Relationship Id="rId12" Type="http://schemas.openxmlformats.org/officeDocument/2006/relationships/image" Target="../media/image145.png"/><Relationship Id="rId17" Type="http://schemas.openxmlformats.org/officeDocument/2006/relationships/image" Target="../media/image2.svg"/><Relationship Id="rId2" Type="http://schemas.openxmlformats.org/officeDocument/2006/relationships/image" Target="../media/image135.png"/><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144.svg"/><Relationship Id="rId5" Type="http://schemas.openxmlformats.org/officeDocument/2006/relationships/image" Target="../media/image138.svg"/><Relationship Id="rId15" Type="http://schemas.openxmlformats.org/officeDocument/2006/relationships/image" Target="../media/image148.svg"/><Relationship Id="rId10" Type="http://schemas.openxmlformats.org/officeDocument/2006/relationships/image" Target="../media/image143.png"/><Relationship Id="rId19" Type="http://schemas.openxmlformats.org/officeDocument/2006/relationships/image" Target="../media/image6.svg"/><Relationship Id="rId4" Type="http://schemas.openxmlformats.org/officeDocument/2006/relationships/image" Target="../media/image137.png"/><Relationship Id="rId9" Type="http://schemas.openxmlformats.org/officeDocument/2006/relationships/image" Target="../media/image142.svg"/><Relationship Id="rId14" Type="http://schemas.openxmlformats.org/officeDocument/2006/relationships/image" Target="../media/image147.png"/></Relationships>
</file>

<file path=ppt/slides/_rels/slide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svg"/><Relationship Id="rId18" Type="http://schemas.openxmlformats.org/officeDocument/2006/relationships/image" Target="../media/image163.png"/><Relationship Id="rId3" Type="http://schemas.openxmlformats.org/officeDocument/2006/relationships/image" Target="../media/image6.svg"/><Relationship Id="rId21" Type="http://schemas.openxmlformats.org/officeDocument/2006/relationships/image" Target="../media/image166.svg"/><Relationship Id="rId7" Type="http://schemas.openxmlformats.org/officeDocument/2006/relationships/image" Target="../media/image152.svg"/><Relationship Id="rId12" Type="http://schemas.openxmlformats.org/officeDocument/2006/relationships/image" Target="../media/image157.png"/><Relationship Id="rId17" Type="http://schemas.openxmlformats.org/officeDocument/2006/relationships/image" Target="../media/image162.svg"/><Relationship Id="rId2" Type="http://schemas.openxmlformats.org/officeDocument/2006/relationships/image" Target="../media/image5.png"/><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51.png"/><Relationship Id="rId11" Type="http://schemas.openxmlformats.org/officeDocument/2006/relationships/image" Target="../media/image156.svg"/><Relationship Id="rId5" Type="http://schemas.openxmlformats.org/officeDocument/2006/relationships/image" Target="../media/image150.svg"/><Relationship Id="rId15" Type="http://schemas.openxmlformats.org/officeDocument/2006/relationships/image" Target="../media/image160.svg"/><Relationship Id="rId10" Type="http://schemas.openxmlformats.org/officeDocument/2006/relationships/image" Target="../media/image155.png"/><Relationship Id="rId19" Type="http://schemas.openxmlformats.org/officeDocument/2006/relationships/image" Target="../media/image164.svg"/><Relationship Id="rId4" Type="http://schemas.openxmlformats.org/officeDocument/2006/relationships/image" Target="../media/image149.png"/><Relationship Id="rId9" Type="http://schemas.openxmlformats.org/officeDocument/2006/relationships/image" Target="../media/image154.svg"/><Relationship Id="rId14" Type="http://schemas.openxmlformats.org/officeDocument/2006/relationships/image" Target="../media/image159.png"/></Relationships>
</file>

<file path=ppt/slides/_rels/slide2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png"/><Relationship Id="rId7" Type="http://schemas.openxmlformats.org/officeDocument/2006/relationships/image" Target="../media/image1.png"/><Relationship Id="rId12" Type="http://schemas.openxmlformats.org/officeDocument/2006/relationships/image" Target="../media/image173.sv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69.svg"/><Relationship Id="rId11" Type="http://schemas.openxmlformats.org/officeDocument/2006/relationships/image" Target="../media/image172.png"/><Relationship Id="rId5" Type="http://schemas.openxmlformats.org/officeDocument/2006/relationships/image" Target="../media/image168.png"/><Relationship Id="rId10" Type="http://schemas.openxmlformats.org/officeDocument/2006/relationships/image" Target="../media/image171.svg"/><Relationship Id="rId4" Type="http://schemas.openxmlformats.org/officeDocument/2006/relationships/image" Target="../media/image6.svg"/><Relationship Id="rId9" Type="http://schemas.openxmlformats.org/officeDocument/2006/relationships/image" Target="../media/image170.png"/></Relationships>
</file>

<file path=ppt/slides/_rels/slide25.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4.svg"/><Relationship Id="rId7" Type="http://schemas.openxmlformats.org/officeDocument/2006/relationships/image" Target="../media/image17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svg"/><Relationship Id="rId10" Type="http://schemas.openxmlformats.org/officeDocument/2006/relationships/image" Target="../media/image180.svg"/><Relationship Id="rId4" Type="http://schemas.openxmlformats.org/officeDocument/2006/relationships/image" Target="../media/image174.png"/><Relationship Id="rId9" Type="http://schemas.openxmlformats.org/officeDocument/2006/relationships/image" Target="../media/image17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3.jpeg"/><Relationship Id="rId5" Type="http://schemas.openxmlformats.org/officeDocument/2006/relationships/image" Target="../media/image182.svg"/><Relationship Id="rId4" Type="http://schemas.openxmlformats.org/officeDocument/2006/relationships/image" Target="../media/image181.png"/></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4.png"/><Relationship Id="rId7"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hyperlink" Target="https://www.canva.com/design/DAFsh6HLwwA/6HeY0mALmpykiN9YeFs0QQ/edit?utm_content=DAFsh6HLwwA&amp;utm_campaign=designshare&amp;utm_medium=link2&amp;utm_source=sharebutton" TargetMode="External"/><Relationship Id="rId3" Type="http://schemas.openxmlformats.org/officeDocument/2006/relationships/image" Target="../media/image2.svg"/><Relationship Id="rId7"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6.svg"/><Relationship Id="rId4" Type="http://schemas.openxmlformats.org/officeDocument/2006/relationships/image" Target="../media/image21.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1.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6.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svg"/><Relationship Id="rId7" Type="http://schemas.openxmlformats.org/officeDocument/2006/relationships/image" Target="../media/image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1031218" y="7934949"/>
            <a:ext cx="16228082" cy="1323351"/>
            <a:chOff x="0" y="0"/>
            <a:chExt cx="3964388" cy="323284"/>
          </a:xfrm>
        </p:grpSpPr>
        <p:sp>
          <p:nvSpPr>
            <p:cNvPr id="3" name="Freeform 3"/>
            <p:cNvSpPr/>
            <p:nvPr/>
          </p:nvSpPr>
          <p:spPr>
            <a:xfrm>
              <a:off x="0" y="0"/>
              <a:ext cx="3964388" cy="323284"/>
            </a:xfrm>
            <a:custGeom>
              <a:avLst/>
              <a:gdLst/>
              <a:ahLst/>
              <a:cxnLst/>
              <a:rect l="l" t="t" r="r" b="b"/>
              <a:pathLst>
                <a:path w="3964388" h="323284">
                  <a:moveTo>
                    <a:pt x="0" y="0"/>
                  </a:moveTo>
                  <a:lnTo>
                    <a:pt x="3964388" y="0"/>
                  </a:lnTo>
                  <a:lnTo>
                    <a:pt x="3964388" y="323284"/>
                  </a:lnTo>
                  <a:lnTo>
                    <a:pt x="0" y="323284"/>
                  </a:lnTo>
                  <a:lnTo>
                    <a:pt x="0" y="0"/>
                  </a:lnTo>
                </a:path>
              </a:pathLst>
            </a:custGeom>
            <a:solidFill>
              <a:srgbClr val="F5E6CA"/>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121659" y="8429302"/>
            <a:ext cx="334644" cy="334644"/>
          </a:xfrm>
          <a:custGeom>
            <a:avLst/>
            <a:gdLst/>
            <a:ahLst/>
            <a:cxnLst/>
            <a:rect l="l" t="t" r="r" b="b"/>
            <a:pathLst>
              <a:path w="334644" h="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903735" y="2912204"/>
            <a:ext cx="15000497" cy="3758053"/>
          </a:xfrm>
          <a:prstGeom prst="rect">
            <a:avLst/>
          </a:prstGeom>
        </p:spPr>
        <p:txBody>
          <a:bodyPr lIns="0" tIns="0" rIns="0" bIns="0" rtlCol="0" anchor="t">
            <a:spAutoFit/>
          </a:bodyPr>
          <a:lstStyle/>
          <a:p>
            <a:pPr algn="ctr">
              <a:lnSpc>
                <a:spcPts val="29145"/>
              </a:lnSpc>
            </a:pPr>
            <a:r>
              <a:rPr lang="en-US" sz="20818">
                <a:solidFill>
                  <a:srgbClr val="F5E6CA"/>
                </a:solidFill>
                <a:latin typeface="Hagrid Heavy"/>
              </a:rPr>
              <a:t>BUYMEE</a:t>
            </a:r>
          </a:p>
        </p:txBody>
      </p:sp>
      <p:sp>
        <p:nvSpPr>
          <p:cNvPr id="7" name="TextBox 7"/>
          <p:cNvSpPr txBox="1"/>
          <p:nvPr/>
        </p:nvSpPr>
        <p:spPr>
          <a:xfrm>
            <a:off x="5694134" y="8078263"/>
            <a:ext cx="7419701" cy="931949"/>
          </a:xfrm>
          <a:prstGeom prst="rect">
            <a:avLst/>
          </a:prstGeom>
        </p:spPr>
        <p:txBody>
          <a:bodyPr lIns="0" tIns="0" rIns="0" bIns="0" rtlCol="0" anchor="t">
            <a:spAutoFit/>
          </a:bodyPr>
          <a:lstStyle/>
          <a:p>
            <a:pPr algn="ctr">
              <a:lnSpc>
                <a:spcPts val="7183"/>
              </a:lnSpc>
            </a:pPr>
            <a:r>
              <a:rPr lang="en-US" sz="5131">
                <a:solidFill>
                  <a:srgbClr val="343F56"/>
                </a:solidFill>
                <a:latin typeface="Hagrid Heavy"/>
              </a:rPr>
              <a:t>VERSION 1.3.1</a:t>
            </a:r>
          </a:p>
        </p:txBody>
      </p:sp>
      <p:grpSp>
        <p:nvGrpSpPr>
          <p:cNvPr id="8" name="Group 8"/>
          <p:cNvGrpSpPr/>
          <p:nvPr/>
        </p:nvGrpSpPr>
        <p:grpSpPr>
          <a:xfrm>
            <a:off x="6993402" y="819524"/>
            <a:ext cx="4301196" cy="1237563"/>
            <a:chOff x="0" y="0"/>
            <a:chExt cx="5734928" cy="1650084"/>
          </a:xfrm>
        </p:grpSpPr>
        <p:sp>
          <p:nvSpPr>
            <p:cNvPr id="9" name="Freeform 9"/>
            <p:cNvSpPr/>
            <p:nvPr/>
          </p:nvSpPr>
          <p:spPr>
            <a:xfrm>
              <a:off x="2085641" y="0"/>
              <a:ext cx="1128468" cy="1183571"/>
            </a:xfrm>
            <a:custGeom>
              <a:avLst/>
              <a:gdLst/>
              <a:ahLst/>
              <a:cxnLst/>
              <a:rect l="l" t="t" r="r" b="b"/>
              <a:pathLst>
                <a:path w="1128468" h="1183571">
                  <a:moveTo>
                    <a:pt x="0" y="0"/>
                  </a:moveTo>
                  <a:lnTo>
                    <a:pt x="1128468" y="0"/>
                  </a:lnTo>
                  <a:lnTo>
                    <a:pt x="1128468" y="1183571"/>
                  </a:lnTo>
                  <a:lnTo>
                    <a:pt x="0" y="1183571"/>
                  </a:lnTo>
                  <a:lnTo>
                    <a:pt x="0" y="0"/>
                  </a:lnTo>
                  <a:close/>
                </a:path>
              </a:pathLst>
            </a:custGeom>
            <a:blipFill>
              <a:blip r:embed="rId4">
                <a:extLst>
                  <a:ext uri="{96DAC541-7B7A-43D3-8B79-37D633B846F1}">
                    <asvg:svgBlip xmlns:asvg="http://schemas.microsoft.com/office/drawing/2016/SVG/main" r:embed="rId5"/>
                  </a:ext>
                </a:extLst>
              </a:blip>
              <a:stretch>
                <a:fillRect r="-97705" b="-47266"/>
              </a:stretch>
            </a:blipFill>
          </p:spPr>
          <p:txBody>
            <a:bodyPr/>
            <a:lstStyle/>
            <a:p>
              <a:endParaRPr lang="en-US"/>
            </a:p>
          </p:txBody>
        </p:sp>
        <p:sp>
          <p:nvSpPr>
            <p:cNvPr id="10" name="TextBox 10"/>
            <p:cNvSpPr txBox="1"/>
            <p:nvPr/>
          </p:nvSpPr>
          <p:spPr>
            <a:xfrm>
              <a:off x="0" y="1135946"/>
              <a:ext cx="5734928" cy="514138"/>
            </a:xfrm>
            <a:prstGeom prst="rect">
              <a:avLst/>
            </a:prstGeom>
          </p:spPr>
          <p:txBody>
            <a:bodyPr lIns="0" tIns="0" rIns="0" bIns="0" rtlCol="0" anchor="t">
              <a:spAutoFit/>
            </a:bodyPr>
            <a:lstStyle/>
            <a:p>
              <a:pPr algn="ctr">
                <a:lnSpc>
                  <a:spcPts val="3080"/>
                </a:lnSpc>
              </a:pPr>
              <a:r>
                <a:rPr lang="en-US" sz="2200">
                  <a:solidFill>
                    <a:srgbClr val="F5E6CA"/>
                  </a:solidFill>
                  <a:latin typeface="Hagrid Ultra-Bold"/>
                </a:rPr>
                <a:t>CODING KITTENS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398407" y="451787"/>
            <a:ext cx="17431027" cy="4301188"/>
            <a:chOff x="0" y="0"/>
            <a:chExt cx="4258258" cy="1050745"/>
          </a:xfrm>
        </p:grpSpPr>
        <p:sp>
          <p:nvSpPr>
            <p:cNvPr id="3" name="Freeform 3"/>
            <p:cNvSpPr/>
            <p:nvPr/>
          </p:nvSpPr>
          <p:spPr>
            <a:xfrm>
              <a:off x="0" y="0"/>
              <a:ext cx="4258258" cy="1050745"/>
            </a:xfrm>
            <a:custGeom>
              <a:avLst/>
              <a:gdLst/>
              <a:ahLst/>
              <a:cxnLst/>
              <a:rect l="l" t="t" r="r" b="b"/>
              <a:pathLst>
                <a:path w="4258258" h="1050745">
                  <a:moveTo>
                    <a:pt x="0" y="0"/>
                  </a:moveTo>
                  <a:lnTo>
                    <a:pt x="4258258" y="0"/>
                  </a:lnTo>
                  <a:lnTo>
                    <a:pt x="4258258" y="1050745"/>
                  </a:lnTo>
                  <a:lnTo>
                    <a:pt x="0" y="1050745"/>
                  </a:lnTo>
                  <a:lnTo>
                    <a:pt x="0" y="0"/>
                  </a:lnTo>
                </a:path>
              </a:pathLst>
            </a:custGeom>
            <a:solidFill>
              <a:srgbClr val="F5E6CA"/>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5494010" y="1361175"/>
            <a:ext cx="11209180" cy="19050"/>
          </a:xfrm>
          <a:prstGeom prst="line">
            <a:avLst/>
          </a:prstGeom>
          <a:ln w="38100" cap="flat">
            <a:solidFill>
              <a:srgbClr val="343F56"/>
            </a:solidFill>
            <a:prstDash val="solid"/>
            <a:headEnd type="none" w="sm" len="sm"/>
            <a:tailEnd type="none" w="sm" len="sm"/>
          </a:ln>
        </p:spPr>
        <p:txBody>
          <a:bodyPr/>
          <a:lstStyle/>
          <a:p>
            <a:endParaRPr lang="en-US"/>
          </a:p>
        </p:txBody>
      </p:sp>
      <p:sp>
        <p:nvSpPr>
          <p:cNvPr id="6" name="Freeform 6"/>
          <p:cNvSpPr/>
          <p:nvPr/>
        </p:nvSpPr>
        <p:spPr>
          <a:xfrm>
            <a:off x="398407" y="6068630"/>
            <a:ext cx="2133707" cy="3776473"/>
          </a:xfrm>
          <a:custGeom>
            <a:avLst/>
            <a:gdLst/>
            <a:ahLst/>
            <a:cxnLst/>
            <a:rect l="l" t="t" r="r" b="b"/>
            <a:pathLst>
              <a:path w="2133707" h="3776473">
                <a:moveTo>
                  <a:pt x="0" y="0"/>
                </a:moveTo>
                <a:lnTo>
                  <a:pt x="2133708" y="0"/>
                </a:lnTo>
                <a:lnTo>
                  <a:pt x="2133708" y="3776473"/>
                </a:lnTo>
                <a:lnTo>
                  <a:pt x="0" y="37764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932844">
            <a:off x="15830406" y="2608679"/>
            <a:ext cx="1745635" cy="2315934"/>
          </a:xfrm>
          <a:custGeom>
            <a:avLst/>
            <a:gdLst/>
            <a:ahLst/>
            <a:cxnLst/>
            <a:rect l="l" t="t" r="r" b="b"/>
            <a:pathLst>
              <a:path w="1745635" h="2315934">
                <a:moveTo>
                  <a:pt x="0" y="0"/>
                </a:moveTo>
                <a:lnTo>
                  <a:pt x="1745635" y="0"/>
                </a:lnTo>
                <a:lnTo>
                  <a:pt x="1745635" y="2315934"/>
                </a:lnTo>
                <a:lnTo>
                  <a:pt x="0" y="2315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475403">
            <a:off x="14860022" y="6316383"/>
            <a:ext cx="2766829" cy="1746561"/>
          </a:xfrm>
          <a:custGeom>
            <a:avLst/>
            <a:gdLst/>
            <a:ahLst/>
            <a:cxnLst/>
            <a:rect l="l" t="t" r="r" b="b"/>
            <a:pathLst>
              <a:path w="2766829" h="1746561">
                <a:moveTo>
                  <a:pt x="0" y="0"/>
                </a:moveTo>
                <a:lnTo>
                  <a:pt x="2766829" y="0"/>
                </a:lnTo>
                <a:lnTo>
                  <a:pt x="2766829" y="1746561"/>
                </a:lnTo>
                <a:lnTo>
                  <a:pt x="0" y="17465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895019">
            <a:off x="245856" y="4312050"/>
            <a:ext cx="2800657" cy="1193780"/>
          </a:xfrm>
          <a:custGeom>
            <a:avLst/>
            <a:gdLst/>
            <a:ahLst/>
            <a:cxnLst/>
            <a:rect l="l" t="t" r="r" b="b"/>
            <a:pathLst>
              <a:path w="2800657" h="1193780">
                <a:moveTo>
                  <a:pt x="0" y="0"/>
                </a:moveTo>
                <a:lnTo>
                  <a:pt x="2800657" y="0"/>
                </a:lnTo>
                <a:lnTo>
                  <a:pt x="2800657" y="1193780"/>
                </a:lnTo>
                <a:lnTo>
                  <a:pt x="0" y="11937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 name="Group 10"/>
          <p:cNvGrpSpPr/>
          <p:nvPr/>
        </p:nvGrpSpPr>
        <p:grpSpPr>
          <a:xfrm>
            <a:off x="1646185" y="1943647"/>
            <a:ext cx="14597252" cy="2214478"/>
            <a:chOff x="0" y="0"/>
            <a:chExt cx="19463003" cy="2952638"/>
          </a:xfrm>
        </p:grpSpPr>
        <p:sp>
          <p:nvSpPr>
            <p:cNvPr id="11" name="TextBox 11"/>
            <p:cNvSpPr txBox="1"/>
            <p:nvPr/>
          </p:nvSpPr>
          <p:spPr>
            <a:xfrm>
              <a:off x="0" y="-123825"/>
              <a:ext cx="9956982" cy="1422578"/>
            </a:xfrm>
            <a:prstGeom prst="rect">
              <a:avLst/>
            </a:prstGeom>
          </p:spPr>
          <p:txBody>
            <a:bodyPr lIns="0" tIns="0" rIns="0" bIns="0" rtlCol="0" anchor="t">
              <a:spAutoFit/>
            </a:bodyPr>
            <a:lstStyle/>
            <a:p>
              <a:pPr algn="ctr">
                <a:lnSpc>
                  <a:spcPts val="8505"/>
                </a:lnSpc>
              </a:pPr>
              <a:r>
                <a:rPr lang="en-US" sz="6075">
                  <a:solidFill>
                    <a:srgbClr val="343F56"/>
                  </a:solidFill>
                  <a:latin typeface="Hagrid Heavy"/>
                </a:rPr>
                <a:t>OUR PRODUCT :</a:t>
              </a:r>
            </a:p>
          </p:txBody>
        </p:sp>
        <p:sp>
          <p:nvSpPr>
            <p:cNvPr id="12" name="TextBox 12"/>
            <p:cNvSpPr txBox="1"/>
            <p:nvPr/>
          </p:nvSpPr>
          <p:spPr>
            <a:xfrm>
              <a:off x="450961" y="399899"/>
              <a:ext cx="19012042" cy="2552739"/>
            </a:xfrm>
            <a:prstGeom prst="rect">
              <a:avLst/>
            </a:prstGeom>
          </p:spPr>
          <p:txBody>
            <a:bodyPr lIns="0" tIns="0" rIns="0" bIns="0" rtlCol="0" anchor="t">
              <a:spAutoFit/>
            </a:bodyPr>
            <a:lstStyle/>
            <a:p>
              <a:pPr>
                <a:lnSpc>
                  <a:spcPts val="5117"/>
                </a:lnSpc>
              </a:pPr>
              <a:r>
                <a:rPr lang="en-US" sz="3655">
                  <a:solidFill>
                    <a:srgbClr val="343F56"/>
                  </a:solidFill>
                  <a:latin typeface="Roboto"/>
                </a:rPr>
                <a:t>                                                            is an e-commerce website that serves as a common marketplace for veterinary stores and pet care stores that open sales channels:</a:t>
              </a:r>
            </a:p>
          </p:txBody>
        </p:sp>
      </p:grpSp>
      <p:sp>
        <p:nvSpPr>
          <p:cNvPr id="13" name="TextBox 13"/>
          <p:cNvSpPr txBox="1"/>
          <p:nvPr/>
        </p:nvSpPr>
        <p:spPr>
          <a:xfrm>
            <a:off x="6484730" y="8188160"/>
            <a:ext cx="5318540" cy="358774"/>
          </a:xfrm>
          <a:prstGeom prst="rect">
            <a:avLst/>
          </a:prstGeom>
        </p:spPr>
        <p:txBody>
          <a:bodyPr lIns="0" tIns="0" rIns="0" bIns="0" rtlCol="0" anchor="t">
            <a:spAutoFit/>
          </a:bodyPr>
          <a:lstStyle/>
          <a:p>
            <a:pPr algn="ctr">
              <a:lnSpc>
                <a:spcPts val="2800"/>
              </a:lnSpc>
            </a:pPr>
            <a:r>
              <a:rPr lang="en-US" sz="2000">
                <a:solidFill>
                  <a:srgbClr val="343F56"/>
                </a:solidFill>
                <a:latin typeface="Roboto"/>
              </a:rPr>
              <a:t>www.reallygreatsite.com</a:t>
            </a:r>
          </a:p>
        </p:txBody>
      </p:sp>
      <p:sp>
        <p:nvSpPr>
          <p:cNvPr id="14" name="TextBox 14"/>
          <p:cNvSpPr txBox="1"/>
          <p:nvPr/>
        </p:nvSpPr>
        <p:spPr>
          <a:xfrm>
            <a:off x="2444192" y="5057775"/>
            <a:ext cx="14259031" cy="1935985"/>
          </a:xfrm>
          <a:prstGeom prst="rect">
            <a:avLst/>
          </a:prstGeom>
        </p:spPr>
        <p:txBody>
          <a:bodyPr lIns="0" tIns="0" rIns="0" bIns="0" rtlCol="0" anchor="t">
            <a:spAutoFit/>
          </a:bodyPr>
          <a:lstStyle/>
          <a:p>
            <a:pPr marL="789137" lvl="1" indent="-394568">
              <a:lnSpc>
                <a:spcPts val="5117"/>
              </a:lnSpc>
              <a:buFont typeface="Arial"/>
              <a:buChar char="•"/>
            </a:pPr>
            <a:r>
              <a:rPr lang="en-US" sz="3655">
                <a:solidFill>
                  <a:srgbClr val="F5E6CA"/>
                </a:solidFill>
                <a:latin typeface="Roboto"/>
              </a:rPr>
              <a:t> For customers: convenient to find what they want to buy or the services they want to use with reasonable prices, time, and places.  </a:t>
            </a:r>
          </a:p>
        </p:txBody>
      </p:sp>
      <p:sp>
        <p:nvSpPr>
          <p:cNvPr id="15" name="TextBox 15"/>
          <p:cNvSpPr txBox="1"/>
          <p:nvPr/>
        </p:nvSpPr>
        <p:spPr>
          <a:xfrm>
            <a:off x="2444192" y="7450960"/>
            <a:ext cx="14259031" cy="1288285"/>
          </a:xfrm>
          <a:prstGeom prst="rect">
            <a:avLst/>
          </a:prstGeom>
        </p:spPr>
        <p:txBody>
          <a:bodyPr lIns="0" tIns="0" rIns="0" bIns="0" rtlCol="0" anchor="t">
            <a:spAutoFit/>
          </a:bodyPr>
          <a:lstStyle/>
          <a:p>
            <a:pPr marL="789137" lvl="1" indent="-394568">
              <a:lnSpc>
                <a:spcPts val="5117"/>
              </a:lnSpc>
              <a:buFont typeface="Arial"/>
              <a:buChar char="•"/>
            </a:pPr>
            <a:r>
              <a:rPr lang="en-US" sz="3655">
                <a:solidFill>
                  <a:srgbClr val="F5E6CA"/>
                </a:solidFill>
                <a:latin typeface="Roboto"/>
              </a:rPr>
              <a:t>For stores: expand the trading market, easily approach customers and provide customers with the most attentive service</a:t>
            </a:r>
          </a:p>
        </p:txBody>
      </p:sp>
      <p:grpSp>
        <p:nvGrpSpPr>
          <p:cNvPr id="16" name="Group 16"/>
          <p:cNvGrpSpPr/>
          <p:nvPr/>
        </p:nvGrpSpPr>
        <p:grpSpPr>
          <a:xfrm>
            <a:off x="1815295" y="964899"/>
            <a:ext cx="4424040" cy="792551"/>
            <a:chOff x="0" y="0"/>
            <a:chExt cx="5898719" cy="1056735"/>
          </a:xfrm>
        </p:grpSpPr>
        <p:sp>
          <p:nvSpPr>
            <p:cNvPr id="17" name="Freeform 17"/>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10">
                <a:extLst>
                  <a:ext uri="{96DAC541-7B7A-43D3-8B79-37D633B846F1}">
                    <asvg:svgBlip xmlns:asvg="http://schemas.microsoft.com/office/drawing/2016/SVG/main" r:embed="rId11"/>
                  </a:ext>
                </a:extLst>
              </a:blip>
              <a:stretch>
                <a:fillRect r="-97705" b="-47266"/>
              </a:stretch>
            </a:blipFill>
          </p:spPr>
          <p:txBody>
            <a:bodyPr/>
            <a:lstStyle/>
            <a:p>
              <a:endParaRPr lang="en-US"/>
            </a:p>
          </p:txBody>
        </p:sp>
        <p:sp>
          <p:nvSpPr>
            <p:cNvPr id="18" name="TextBox 18"/>
            <p:cNvSpPr txBox="1"/>
            <p:nvPr/>
          </p:nvSpPr>
          <p:spPr>
            <a:xfrm>
              <a:off x="1121431" y="257646"/>
              <a:ext cx="4777288" cy="514138"/>
            </a:xfrm>
            <a:prstGeom prst="rect">
              <a:avLst/>
            </a:prstGeom>
          </p:spPr>
          <p:txBody>
            <a:bodyPr lIns="0" tIns="0" rIns="0" bIns="0" rtlCol="0" anchor="t">
              <a:spAutoFit/>
            </a:bodyPr>
            <a:lstStyle/>
            <a:p>
              <a:pPr>
                <a:lnSpc>
                  <a:spcPts val="3080"/>
                </a:lnSpc>
              </a:pPr>
              <a:r>
                <a:rPr lang="en-US" sz="2200">
                  <a:solidFill>
                    <a:srgbClr val="343F56"/>
                  </a:solidFill>
                  <a:latin typeface="Hagrid Ultra-Bold"/>
                </a:rPr>
                <a:t>CODING KITTENS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428486" y="568299"/>
            <a:ext cx="17431027" cy="9150402"/>
            <a:chOff x="0" y="0"/>
            <a:chExt cx="4258258" cy="2235369"/>
          </a:xfrm>
        </p:grpSpPr>
        <p:sp>
          <p:nvSpPr>
            <p:cNvPr id="3" name="Freeform 3"/>
            <p:cNvSpPr/>
            <p:nvPr/>
          </p:nvSpPr>
          <p:spPr>
            <a:xfrm>
              <a:off x="0" y="0"/>
              <a:ext cx="4258258" cy="2235369"/>
            </a:xfrm>
            <a:custGeom>
              <a:avLst/>
              <a:gdLst/>
              <a:ahLst/>
              <a:cxnLst/>
              <a:rect l="l" t="t" r="r" b="b"/>
              <a:pathLst>
                <a:path w="4258258" h="2235369">
                  <a:moveTo>
                    <a:pt x="0" y="0"/>
                  </a:moveTo>
                  <a:lnTo>
                    <a:pt x="4258258" y="0"/>
                  </a:lnTo>
                  <a:lnTo>
                    <a:pt x="4258258" y="2235369"/>
                  </a:lnTo>
                  <a:lnTo>
                    <a:pt x="0" y="2235369"/>
                  </a:lnTo>
                  <a:lnTo>
                    <a:pt x="0" y="0"/>
                  </a:lnTo>
                </a:path>
              </a:pathLst>
            </a:custGeom>
            <a:solidFill>
              <a:srgbClr val="F5E6CA"/>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4564446" y="1349745"/>
            <a:ext cx="12138744" cy="11430"/>
          </a:xfrm>
          <a:prstGeom prst="line">
            <a:avLst/>
          </a:prstGeom>
          <a:ln w="38100" cap="flat">
            <a:solidFill>
              <a:srgbClr val="343F56"/>
            </a:solidFill>
            <a:prstDash val="solid"/>
            <a:headEnd type="none" w="sm" len="sm"/>
            <a:tailEnd type="none" w="sm" len="sm"/>
          </a:ln>
        </p:spPr>
        <p:txBody>
          <a:bodyPr/>
          <a:lstStyle/>
          <a:p>
            <a:endParaRPr lang="en-US"/>
          </a:p>
        </p:txBody>
      </p:sp>
      <p:grpSp>
        <p:nvGrpSpPr>
          <p:cNvPr id="6" name="Group 6"/>
          <p:cNvGrpSpPr/>
          <p:nvPr/>
        </p:nvGrpSpPr>
        <p:grpSpPr>
          <a:xfrm>
            <a:off x="1028700" y="945849"/>
            <a:ext cx="3535746" cy="792551"/>
            <a:chOff x="0" y="0"/>
            <a:chExt cx="4714329" cy="1056735"/>
          </a:xfrm>
        </p:grpSpPr>
        <p:sp>
          <p:nvSpPr>
            <p:cNvPr id="7" name="Freeform 7"/>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2">
                <a:extLst>
                  <a:ext uri="{96DAC541-7B7A-43D3-8B79-37D633B846F1}">
                    <asvg:svgBlip xmlns:asvg="http://schemas.microsoft.com/office/drawing/2016/SVG/main" r:embed="rId3"/>
                  </a:ext>
                </a:extLst>
              </a:blip>
              <a:stretch>
                <a:fillRect r="-97705" b="-47266"/>
              </a:stretch>
            </a:blipFill>
          </p:spPr>
          <p:txBody>
            <a:bodyPr/>
            <a:lstStyle/>
            <a:p>
              <a:endParaRPr lang="en-US"/>
            </a:p>
          </p:txBody>
        </p:sp>
        <p:sp>
          <p:nvSpPr>
            <p:cNvPr id="8" name="TextBox 8"/>
            <p:cNvSpPr txBox="1"/>
            <p:nvPr/>
          </p:nvSpPr>
          <p:spPr>
            <a:xfrm>
              <a:off x="1121431" y="257646"/>
              <a:ext cx="3592898" cy="514138"/>
            </a:xfrm>
            <a:prstGeom prst="rect">
              <a:avLst/>
            </a:prstGeom>
          </p:spPr>
          <p:txBody>
            <a:bodyPr lIns="0" tIns="0" rIns="0" bIns="0" rtlCol="0" anchor="t">
              <a:spAutoFit/>
            </a:bodyPr>
            <a:lstStyle/>
            <a:p>
              <a:pPr>
                <a:lnSpc>
                  <a:spcPts val="3080"/>
                </a:lnSpc>
              </a:pPr>
              <a:r>
                <a:rPr lang="en-US" sz="2200">
                  <a:solidFill>
                    <a:srgbClr val="343F56"/>
                  </a:solidFill>
                  <a:latin typeface="Hagrid Ultra-Bold"/>
                </a:rPr>
                <a:t>CODING KITTENS</a:t>
              </a:r>
            </a:p>
          </p:txBody>
        </p:sp>
      </p:grpSp>
      <p:grpSp>
        <p:nvGrpSpPr>
          <p:cNvPr id="9" name="Group 9"/>
          <p:cNvGrpSpPr/>
          <p:nvPr/>
        </p:nvGrpSpPr>
        <p:grpSpPr>
          <a:xfrm>
            <a:off x="1031218" y="9035727"/>
            <a:ext cx="16228082" cy="47625"/>
            <a:chOff x="0" y="0"/>
            <a:chExt cx="3964388" cy="11634"/>
          </a:xfrm>
        </p:grpSpPr>
        <p:sp>
          <p:nvSpPr>
            <p:cNvPr id="10" name="Freeform 10"/>
            <p:cNvSpPr/>
            <p:nvPr/>
          </p:nvSpPr>
          <p:spPr>
            <a:xfrm>
              <a:off x="0" y="0"/>
              <a:ext cx="3964388" cy="11634"/>
            </a:xfrm>
            <a:custGeom>
              <a:avLst/>
              <a:gdLst/>
              <a:ahLst/>
              <a:cxnLst/>
              <a:rect l="l" t="t" r="r" b="b"/>
              <a:pathLst>
                <a:path w="3964388" h="11634">
                  <a:moveTo>
                    <a:pt x="0" y="0"/>
                  </a:moveTo>
                  <a:lnTo>
                    <a:pt x="3964388" y="0"/>
                  </a:lnTo>
                  <a:lnTo>
                    <a:pt x="3964388" y="11634"/>
                  </a:lnTo>
                  <a:lnTo>
                    <a:pt x="0" y="11634"/>
                  </a:lnTo>
                  <a:lnTo>
                    <a:pt x="0" y="0"/>
                  </a:lnTo>
                </a:path>
              </a:pathLst>
            </a:custGeom>
            <a:solidFill>
              <a:srgbClr val="343F56"/>
            </a:solidFill>
          </p:spPr>
          <p:txBody>
            <a:bodyPr/>
            <a:lstStyle/>
            <a:p>
              <a:endParaRPr lang="en-US"/>
            </a:p>
          </p:txBody>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5777302" y="6259413"/>
            <a:ext cx="1851813" cy="2998887"/>
          </a:xfrm>
          <a:custGeom>
            <a:avLst/>
            <a:gdLst/>
            <a:ahLst/>
            <a:cxnLst/>
            <a:rect l="l" t="t" r="r" b="b"/>
            <a:pathLst>
              <a:path w="1851813" h="2998887">
                <a:moveTo>
                  <a:pt x="0" y="0"/>
                </a:moveTo>
                <a:lnTo>
                  <a:pt x="1851813" y="0"/>
                </a:lnTo>
                <a:lnTo>
                  <a:pt x="1851813" y="2998887"/>
                </a:lnTo>
                <a:lnTo>
                  <a:pt x="0" y="2998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1144062">
            <a:off x="333255" y="7625940"/>
            <a:ext cx="2071739" cy="2388172"/>
          </a:xfrm>
          <a:custGeom>
            <a:avLst/>
            <a:gdLst/>
            <a:ahLst/>
            <a:cxnLst/>
            <a:rect l="l" t="t" r="r" b="b"/>
            <a:pathLst>
              <a:path w="2071739" h="2388172">
                <a:moveTo>
                  <a:pt x="0" y="0"/>
                </a:moveTo>
                <a:lnTo>
                  <a:pt x="2071740" y="0"/>
                </a:lnTo>
                <a:lnTo>
                  <a:pt x="2071740" y="2388172"/>
                </a:lnTo>
                <a:lnTo>
                  <a:pt x="0" y="23881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flipH="1">
            <a:off x="13637263" y="945849"/>
            <a:ext cx="3991852" cy="1761405"/>
          </a:xfrm>
          <a:custGeom>
            <a:avLst/>
            <a:gdLst/>
            <a:ahLst/>
            <a:cxnLst/>
            <a:rect l="l" t="t" r="r" b="b"/>
            <a:pathLst>
              <a:path w="3991852" h="1761405">
                <a:moveTo>
                  <a:pt x="3991852" y="0"/>
                </a:moveTo>
                <a:lnTo>
                  <a:pt x="0" y="0"/>
                </a:lnTo>
                <a:lnTo>
                  <a:pt x="0" y="1761405"/>
                </a:lnTo>
                <a:lnTo>
                  <a:pt x="3991852" y="1761405"/>
                </a:lnTo>
                <a:lnTo>
                  <a:pt x="399185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1031218" y="1801168"/>
            <a:ext cx="2596260" cy="961803"/>
          </a:xfrm>
          <a:prstGeom prst="rect">
            <a:avLst/>
          </a:prstGeom>
        </p:spPr>
        <p:txBody>
          <a:bodyPr lIns="0" tIns="0" rIns="0" bIns="0" rtlCol="0" anchor="t">
            <a:spAutoFit/>
          </a:bodyPr>
          <a:lstStyle/>
          <a:p>
            <a:pPr algn="ctr">
              <a:lnSpc>
                <a:spcPts val="7400"/>
              </a:lnSpc>
            </a:pPr>
            <a:r>
              <a:rPr lang="en-US" sz="5285">
                <a:solidFill>
                  <a:srgbClr val="343F56"/>
                </a:solidFill>
                <a:latin typeface="Hagrid Heavy"/>
              </a:rPr>
              <a:t>USER :</a:t>
            </a:r>
          </a:p>
        </p:txBody>
      </p:sp>
      <p:sp>
        <p:nvSpPr>
          <p:cNvPr id="16" name="TextBox 16"/>
          <p:cNvSpPr txBox="1"/>
          <p:nvPr/>
        </p:nvSpPr>
        <p:spPr>
          <a:xfrm>
            <a:off x="1646185" y="2863839"/>
            <a:ext cx="14259031" cy="2426840"/>
          </a:xfrm>
          <a:prstGeom prst="rect">
            <a:avLst/>
          </a:prstGeom>
        </p:spPr>
        <p:txBody>
          <a:bodyPr lIns="0" tIns="0" rIns="0" bIns="0" rtlCol="0" anchor="t">
            <a:spAutoFit/>
          </a:bodyPr>
          <a:lstStyle/>
          <a:p>
            <a:pPr marL="745958" lvl="1" indent="-372979">
              <a:lnSpc>
                <a:spcPts val="4837"/>
              </a:lnSpc>
              <a:buFont typeface="Arial"/>
              <a:buChar char="•"/>
            </a:pPr>
            <a:r>
              <a:rPr lang="en-US" sz="3455">
                <a:solidFill>
                  <a:srgbClr val="343F56"/>
                </a:solidFill>
                <a:latin typeface="Roboto"/>
              </a:rPr>
              <a:t>Pet Owners: This is a group of people who have or are interested in owning a pet. They can be experienced pet owners or beginners who want to learn and have information about pet ownership. Take care and shop for your pet.</a:t>
            </a:r>
          </a:p>
        </p:txBody>
      </p:sp>
      <p:sp>
        <p:nvSpPr>
          <p:cNvPr id="17" name="TextBox 17"/>
          <p:cNvSpPr txBox="1"/>
          <p:nvPr/>
        </p:nvSpPr>
        <p:spPr>
          <a:xfrm>
            <a:off x="1646185" y="5504992"/>
            <a:ext cx="14259031" cy="3036440"/>
          </a:xfrm>
          <a:prstGeom prst="rect">
            <a:avLst/>
          </a:prstGeom>
        </p:spPr>
        <p:txBody>
          <a:bodyPr lIns="0" tIns="0" rIns="0" bIns="0" rtlCol="0" anchor="t">
            <a:spAutoFit/>
          </a:bodyPr>
          <a:lstStyle/>
          <a:p>
            <a:pPr marL="745958" lvl="1" indent="-372979">
              <a:lnSpc>
                <a:spcPts val="4837"/>
              </a:lnSpc>
              <a:buFont typeface="Arial"/>
              <a:buChar char="•"/>
            </a:pPr>
            <a:r>
              <a:rPr lang="en-US" sz="3455">
                <a:solidFill>
                  <a:srgbClr val="343F56"/>
                </a:solidFill>
                <a:latin typeface="Roboto"/>
              </a:rPr>
              <a:t>Pet Buyers: This is the group of people who are interested in buying a pet. They may be people who want a new pet or already have a pet but want to buy more with a special passion and love for pets. They may not have pets, but want to stay up to date with the latest on pet types, pet care trends, and products.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428486" y="568299"/>
            <a:ext cx="17431027" cy="9150402"/>
            <a:chOff x="0" y="0"/>
            <a:chExt cx="4258258" cy="2235369"/>
          </a:xfrm>
        </p:grpSpPr>
        <p:sp>
          <p:nvSpPr>
            <p:cNvPr id="3" name="Freeform 3"/>
            <p:cNvSpPr/>
            <p:nvPr/>
          </p:nvSpPr>
          <p:spPr>
            <a:xfrm>
              <a:off x="0" y="0"/>
              <a:ext cx="4258258" cy="2235369"/>
            </a:xfrm>
            <a:custGeom>
              <a:avLst/>
              <a:gdLst/>
              <a:ahLst/>
              <a:cxnLst/>
              <a:rect l="l" t="t" r="r" b="b"/>
              <a:pathLst>
                <a:path w="4258258" h="2235369">
                  <a:moveTo>
                    <a:pt x="0" y="0"/>
                  </a:moveTo>
                  <a:lnTo>
                    <a:pt x="4258258" y="0"/>
                  </a:lnTo>
                  <a:lnTo>
                    <a:pt x="4258258" y="2235369"/>
                  </a:lnTo>
                  <a:lnTo>
                    <a:pt x="0" y="2235369"/>
                  </a:lnTo>
                  <a:lnTo>
                    <a:pt x="0" y="0"/>
                  </a:lnTo>
                </a:path>
              </a:pathLst>
            </a:custGeom>
            <a:solidFill>
              <a:srgbClr val="343F56"/>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4564446" y="1349745"/>
            <a:ext cx="12138744" cy="11430"/>
          </a:xfrm>
          <a:prstGeom prst="line">
            <a:avLst/>
          </a:prstGeom>
          <a:ln w="38100" cap="flat">
            <a:solidFill>
              <a:srgbClr val="F5E6CA"/>
            </a:solidFill>
            <a:prstDash val="solid"/>
            <a:headEnd type="none" w="sm" len="sm"/>
            <a:tailEnd type="none" w="sm" len="sm"/>
          </a:ln>
        </p:spPr>
        <p:txBody>
          <a:bodyPr/>
          <a:lstStyle/>
          <a:p>
            <a:endParaRPr lang="en-US"/>
          </a:p>
        </p:txBody>
      </p:sp>
      <p:grpSp>
        <p:nvGrpSpPr>
          <p:cNvPr id="6" name="Group 6"/>
          <p:cNvGrpSpPr/>
          <p:nvPr/>
        </p:nvGrpSpPr>
        <p:grpSpPr>
          <a:xfrm>
            <a:off x="1028700" y="945849"/>
            <a:ext cx="3535746" cy="792551"/>
            <a:chOff x="0" y="0"/>
            <a:chExt cx="4714329" cy="1056735"/>
          </a:xfrm>
        </p:grpSpPr>
        <p:sp>
          <p:nvSpPr>
            <p:cNvPr id="7" name="Freeform 7"/>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2">
                <a:extLst>
                  <a:ext uri="{96DAC541-7B7A-43D3-8B79-37D633B846F1}">
                    <asvg:svgBlip xmlns:asvg="http://schemas.microsoft.com/office/drawing/2016/SVG/main" r:embed="rId3"/>
                  </a:ext>
                </a:extLst>
              </a:blip>
              <a:stretch>
                <a:fillRect r="-97705" b="-47266"/>
              </a:stretch>
            </a:blipFill>
          </p:spPr>
          <p:txBody>
            <a:bodyPr/>
            <a:lstStyle/>
            <a:p>
              <a:endParaRPr lang="en-US"/>
            </a:p>
          </p:txBody>
        </p:sp>
        <p:sp>
          <p:nvSpPr>
            <p:cNvPr id="8" name="TextBox 8"/>
            <p:cNvSpPr txBox="1"/>
            <p:nvPr/>
          </p:nvSpPr>
          <p:spPr>
            <a:xfrm>
              <a:off x="1121431" y="257646"/>
              <a:ext cx="3592898" cy="514138"/>
            </a:xfrm>
            <a:prstGeom prst="rect">
              <a:avLst/>
            </a:prstGeom>
          </p:spPr>
          <p:txBody>
            <a:bodyPr lIns="0" tIns="0" rIns="0" bIns="0" rtlCol="0" anchor="t">
              <a:spAutoFit/>
            </a:bodyPr>
            <a:lstStyle/>
            <a:p>
              <a:pPr>
                <a:lnSpc>
                  <a:spcPts val="3080"/>
                </a:lnSpc>
              </a:pPr>
              <a:r>
                <a:rPr lang="en-US" sz="2200">
                  <a:solidFill>
                    <a:srgbClr val="F5E6CA"/>
                  </a:solidFill>
                  <a:latin typeface="Hagrid Ultra-Bold"/>
                </a:rPr>
                <a:t>CODING KITTENS</a:t>
              </a:r>
            </a:p>
          </p:txBody>
        </p:sp>
      </p:grpSp>
      <p:sp>
        <p:nvSpPr>
          <p:cNvPr id="9" name="TextBox 9"/>
          <p:cNvSpPr txBox="1"/>
          <p:nvPr/>
        </p:nvSpPr>
        <p:spPr>
          <a:xfrm>
            <a:off x="1881390" y="5067300"/>
            <a:ext cx="14821819" cy="1207640"/>
          </a:xfrm>
          <a:prstGeom prst="rect">
            <a:avLst/>
          </a:prstGeom>
        </p:spPr>
        <p:txBody>
          <a:bodyPr lIns="0" tIns="0" rIns="0" bIns="0" rtlCol="0" anchor="t">
            <a:spAutoFit/>
          </a:bodyPr>
          <a:lstStyle/>
          <a:p>
            <a:pPr marL="745958" lvl="1" indent="-372979">
              <a:lnSpc>
                <a:spcPts val="4837"/>
              </a:lnSpc>
              <a:buFont typeface="Arial"/>
              <a:buChar char="•"/>
            </a:pPr>
            <a:r>
              <a:rPr lang="en-US" sz="3455">
                <a:solidFill>
                  <a:srgbClr val="F5E6CA"/>
                </a:solidFill>
                <a:latin typeface="Roboto"/>
              </a:rPr>
              <a:t>Pet Products and Services Market: This is the market concerned with products and services for the care and upbringing of pets</a:t>
            </a:r>
          </a:p>
        </p:txBody>
      </p:sp>
      <p:sp>
        <p:nvSpPr>
          <p:cNvPr id="10" name="Freeform 10"/>
          <p:cNvSpPr/>
          <p:nvPr/>
        </p:nvSpPr>
        <p:spPr>
          <a:xfrm>
            <a:off x="428486" y="6218663"/>
            <a:ext cx="3376506" cy="4385072"/>
          </a:xfrm>
          <a:custGeom>
            <a:avLst/>
            <a:gdLst/>
            <a:ahLst/>
            <a:cxnLst/>
            <a:rect l="l" t="t" r="r" b="b"/>
            <a:pathLst>
              <a:path w="3376506" h="4385072">
                <a:moveTo>
                  <a:pt x="0" y="0"/>
                </a:moveTo>
                <a:lnTo>
                  <a:pt x="3376506" y="0"/>
                </a:lnTo>
                <a:lnTo>
                  <a:pt x="3376506" y="4385072"/>
                </a:lnTo>
                <a:lnTo>
                  <a:pt x="0" y="4385072"/>
                </a:lnTo>
                <a:lnTo>
                  <a:pt x="0" y="0"/>
                </a:lnTo>
                <a:close/>
              </a:path>
            </a:pathLst>
          </a:custGeom>
          <a:blipFill>
            <a:blip r:embed="rId4"/>
            <a:stretch>
              <a:fillRect/>
            </a:stretch>
          </a:blipFill>
        </p:spPr>
        <p:txBody>
          <a:bodyPr/>
          <a:lstStyle/>
          <a:p>
            <a:endParaRPr lang="en-US"/>
          </a:p>
        </p:txBody>
      </p:sp>
      <p:sp>
        <p:nvSpPr>
          <p:cNvPr id="11" name="Freeform 11"/>
          <p:cNvSpPr/>
          <p:nvPr/>
        </p:nvSpPr>
        <p:spPr>
          <a:xfrm>
            <a:off x="15121531" y="696453"/>
            <a:ext cx="2354684" cy="2083895"/>
          </a:xfrm>
          <a:custGeom>
            <a:avLst/>
            <a:gdLst/>
            <a:ahLst/>
            <a:cxnLst/>
            <a:rect l="l" t="t" r="r" b="b"/>
            <a:pathLst>
              <a:path w="2354684" h="2083895">
                <a:moveTo>
                  <a:pt x="0" y="0"/>
                </a:moveTo>
                <a:lnTo>
                  <a:pt x="2354683" y="0"/>
                </a:lnTo>
                <a:lnTo>
                  <a:pt x="2354683" y="2083895"/>
                </a:lnTo>
                <a:lnTo>
                  <a:pt x="0" y="20838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1031213">
            <a:off x="3207237" y="7881568"/>
            <a:ext cx="1228130" cy="1059262"/>
          </a:xfrm>
          <a:custGeom>
            <a:avLst/>
            <a:gdLst/>
            <a:ahLst/>
            <a:cxnLst/>
            <a:rect l="l" t="t" r="r" b="b"/>
            <a:pathLst>
              <a:path w="1228130" h="1059262">
                <a:moveTo>
                  <a:pt x="0" y="0"/>
                </a:moveTo>
                <a:lnTo>
                  <a:pt x="1228130" y="0"/>
                </a:lnTo>
                <a:lnTo>
                  <a:pt x="1228130" y="1059262"/>
                </a:lnTo>
                <a:lnTo>
                  <a:pt x="0" y="10592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0447221" y="6572899"/>
            <a:ext cx="4314691" cy="3145802"/>
          </a:xfrm>
          <a:custGeom>
            <a:avLst/>
            <a:gdLst/>
            <a:ahLst/>
            <a:cxnLst/>
            <a:rect l="l" t="t" r="r" b="b"/>
            <a:pathLst>
              <a:path w="4314691" h="3145802">
                <a:moveTo>
                  <a:pt x="0" y="0"/>
                </a:moveTo>
                <a:lnTo>
                  <a:pt x="4314691" y="0"/>
                </a:lnTo>
                <a:lnTo>
                  <a:pt x="4314691" y="3145802"/>
                </a:lnTo>
                <a:lnTo>
                  <a:pt x="0" y="31458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a:off x="6044700" y="6572899"/>
            <a:ext cx="3977451" cy="3145802"/>
          </a:xfrm>
          <a:custGeom>
            <a:avLst/>
            <a:gdLst/>
            <a:ahLst/>
            <a:cxnLst/>
            <a:rect l="l" t="t" r="r" b="b"/>
            <a:pathLst>
              <a:path w="3977451" h="3145802">
                <a:moveTo>
                  <a:pt x="0" y="0"/>
                </a:moveTo>
                <a:lnTo>
                  <a:pt x="3977451" y="0"/>
                </a:lnTo>
                <a:lnTo>
                  <a:pt x="3977451" y="3145802"/>
                </a:lnTo>
                <a:lnTo>
                  <a:pt x="0" y="31458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5" name="Freeform 15"/>
          <p:cNvSpPr/>
          <p:nvPr/>
        </p:nvSpPr>
        <p:spPr>
          <a:xfrm>
            <a:off x="15121531" y="6332090"/>
            <a:ext cx="2672344" cy="3386611"/>
          </a:xfrm>
          <a:custGeom>
            <a:avLst/>
            <a:gdLst/>
            <a:ahLst/>
            <a:cxnLst/>
            <a:rect l="l" t="t" r="r" b="b"/>
            <a:pathLst>
              <a:path w="2672344" h="3386611">
                <a:moveTo>
                  <a:pt x="0" y="0"/>
                </a:moveTo>
                <a:lnTo>
                  <a:pt x="2672343" y="0"/>
                </a:lnTo>
                <a:lnTo>
                  <a:pt x="2672343" y="3386611"/>
                </a:lnTo>
                <a:lnTo>
                  <a:pt x="0" y="338661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6" name="TextBox 16"/>
          <p:cNvSpPr txBox="1"/>
          <p:nvPr/>
        </p:nvSpPr>
        <p:spPr>
          <a:xfrm>
            <a:off x="1031218" y="1801168"/>
            <a:ext cx="3533228" cy="961803"/>
          </a:xfrm>
          <a:prstGeom prst="rect">
            <a:avLst/>
          </a:prstGeom>
        </p:spPr>
        <p:txBody>
          <a:bodyPr lIns="0" tIns="0" rIns="0" bIns="0" rtlCol="0" anchor="t">
            <a:spAutoFit/>
          </a:bodyPr>
          <a:lstStyle/>
          <a:p>
            <a:pPr algn="ctr">
              <a:lnSpc>
                <a:spcPts val="7400"/>
              </a:lnSpc>
            </a:pPr>
            <a:r>
              <a:rPr lang="en-US" sz="5285">
                <a:solidFill>
                  <a:srgbClr val="F5E6CA"/>
                </a:solidFill>
                <a:latin typeface="Hagrid Heavy"/>
              </a:rPr>
              <a:t>MARKET:</a:t>
            </a:r>
          </a:p>
        </p:txBody>
      </p:sp>
      <p:sp>
        <p:nvSpPr>
          <p:cNvPr id="17" name="TextBox 17"/>
          <p:cNvSpPr txBox="1"/>
          <p:nvPr/>
        </p:nvSpPr>
        <p:spPr>
          <a:xfrm>
            <a:off x="1881390" y="3006515"/>
            <a:ext cx="15456314" cy="1817240"/>
          </a:xfrm>
          <a:prstGeom prst="rect">
            <a:avLst/>
          </a:prstGeom>
        </p:spPr>
        <p:txBody>
          <a:bodyPr lIns="0" tIns="0" rIns="0" bIns="0" rtlCol="0" anchor="t">
            <a:spAutoFit/>
          </a:bodyPr>
          <a:lstStyle/>
          <a:p>
            <a:pPr marL="745958" lvl="1" indent="-372979">
              <a:lnSpc>
                <a:spcPts val="4837"/>
              </a:lnSpc>
              <a:buFont typeface="Arial"/>
              <a:buChar char="•"/>
            </a:pPr>
            <a:r>
              <a:rPr lang="en-US" sz="3455">
                <a:solidFill>
                  <a:srgbClr val="F5E6CA"/>
                </a:solidFill>
                <a:latin typeface="Roboto"/>
              </a:rPr>
              <a:t>Pet Market: This is a market related to the sale and purchase of all kinds of pets. This market can include pet stores, breeders, breeders, pet websites, and pet-related services such as care, nurturing and training.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1057220" y="881531"/>
            <a:ext cx="2134613" cy="767603"/>
            <a:chOff x="0" y="0"/>
            <a:chExt cx="2846151" cy="1023470"/>
          </a:xfrm>
        </p:grpSpPr>
        <p:grpSp>
          <p:nvGrpSpPr>
            <p:cNvPr id="3" name="Group 3"/>
            <p:cNvGrpSpPr/>
            <p:nvPr/>
          </p:nvGrpSpPr>
          <p:grpSpPr>
            <a:xfrm>
              <a:off x="173143" y="0"/>
              <a:ext cx="2499683" cy="1023470"/>
              <a:chOff x="0" y="0"/>
              <a:chExt cx="812800" cy="332793"/>
            </a:xfrm>
          </p:grpSpPr>
          <p:sp>
            <p:nvSpPr>
              <p:cNvPr id="4" name="Freeform 4"/>
              <p:cNvSpPr/>
              <p:nvPr/>
            </p:nvSpPr>
            <p:spPr>
              <a:xfrm>
                <a:off x="0" y="0"/>
                <a:ext cx="812800" cy="332793"/>
              </a:xfrm>
              <a:custGeom>
                <a:avLst/>
                <a:gdLst/>
                <a:ahLst/>
                <a:cxnLst/>
                <a:rect l="l" t="t" r="r" b="b"/>
                <a:pathLst>
                  <a:path w="812800" h="332793">
                    <a:moveTo>
                      <a:pt x="609600" y="0"/>
                    </a:moveTo>
                    <a:cubicBezTo>
                      <a:pt x="721824" y="0"/>
                      <a:pt x="812800" y="74498"/>
                      <a:pt x="812800" y="166396"/>
                    </a:cubicBezTo>
                    <a:cubicBezTo>
                      <a:pt x="812800" y="258295"/>
                      <a:pt x="721824" y="332793"/>
                      <a:pt x="609600" y="332793"/>
                    </a:cubicBezTo>
                    <a:lnTo>
                      <a:pt x="203200" y="332793"/>
                    </a:lnTo>
                    <a:cubicBezTo>
                      <a:pt x="90976" y="332793"/>
                      <a:pt x="0" y="258295"/>
                      <a:pt x="0" y="166396"/>
                    </a:cubicBezTo>
                    <a:cubicBezTo>
                      <a:pt x="0" y="74498"/>
                      <a:pt x="90976" y="0"/>
                      <a:pt x="203200" y="0"/>
                    </a:cubicBezTo>
                    <a:lnTo>
                      <a:pt x="609600" y="0"/>
                    </a:lnTo>
                  </a:path>
                </a:pathLst>
              </a:custGeom>
              <a:solidFill>
                <a:srgbClr val="B4C0D7"/>
              </a:solidFill>
            </p:spPr>
            <p:txBody>
              <a:bodyPr/>
              <a:lstStyle/>
              <a:p>
                <a:endParaRPr lang="en-US"/>
              </a:p>
            </p:txBody>
          </p:sp>
          <p:sp>
            <p:nvSpPr>
              <p:cNvPr id="5" name="TextBox 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rot="60000">
              <a:off x="5494" y="150770"/>
              <a:ext cx="2836161" cy="654359"/>
            </a:xfrm>
            <a:prstGeom prst="rect">
              <a:avLst/>
            </a:prstGeom>
          </p:spPr>
          <p:txBody>
            <a:bodyPr lIns="0" tIns="0" rIns="0" bIns="0" rtlCol="0" anchor="t">
              <a:spAutoFit/>
            </a:bodyPr>
            <a:lstStyle/>
            <a:p>
              <a:pPr algn="ctr">
                <a:lnSpc>
                  <a:spcPts val="4124"/>
                </a:lnSpc>
              </a:pPr>
              <a:r>
                <a:rPr lang="en-US" sz="2945">
                  <a:solidFill>
                    <a:srgbClr val="343F56"/>
                  </a:solidFill>
                  <a:latin typeface="Roca One"/>
                </a:rPr>
                <a:t>1.Sign up</a:t>
              </a:r>
            </a:p>
          </p:txBody>
        </p:sp>
      </p:grpSp>
      <p:grpSp>
        <p:nvGrpSpPr>
          <p:cNvPr id="7" name="Group 7"/>
          <p:cNvGrpSpPr/>
          <p:nvPr/>
        </p:nvGrpSpPr>
        <p:grpSpPr>
          <a:xfrm>
            <a:off x="2543735" y="2050581"/>
            <a:ext cx="1795429" cy="685358"/>
            <a:chOff x="0" y="0"/>
            <a:chExt cx="2393905" cy="913811"/>
          </a:xfrm>
        </p:grpSpPr>
        <p:grpSp>
          <p:nvGrpSpPr>
            <p:cNvPr id="8" name="Group 8"/>
            <p:cNvGrpSpPr/>
            <p:nvPr/>
          </p:nvGrpSpPr>
          <p:grpSpPr>
            <a:xfrm>
              <a:off x="80944" y="0"/>
              <a:ext cx="2231855" cy="913811"/>
              <a:chOff x="0" y="0"/>
              <a:chExt cx="812800" cy="332793"/>
            </a:xfrm>
          </p:grpSpPr>
          <p:sp>
            <p:nvSpPr>
              <p:cNvPr id="9" name="Freeform 9"/>
              <p:cNvSpPr/>
              <p:nvPr/>
            </p:nvSpPr>
            <p:spPr>
              <a:xfrm>
                <a:off x="0" y="0"/>
                <a:ext cx="812800" cy="332793"/>
              </a:xfrm>
              <a:custGeom>
                <a:avLst/>
                <a:gdLst/>
                <a:ahLst/>
                <a:cxnLst/>
                <a:rect l="l" t="t" r="r" b="b"/>
                <a:pathLst>
                  <a:path w="812800" h="332793">
                    <a:moveTo>
                      <a:pt x="609600" y="0"/>
                    </a:moveTo>
                    <a:cubicBezTo>
                      <a:pt x="721824" y="0"/>
                      <a:pt x="812800" y="74498"/>
                      <a:pt x="812800" y="166396"/>
                    </a:cubicBezTo>
                    <a:cubicBezTo>
                      <a:pt x="812800" y="258295"/>
                      <a:pt x="721824" y="332793"/>
                      <a:pt x="609600" y="332793"/>
                    </a:cubicBezTo>
                    <a:lnTo>
                      <a:pt x="203200" y="332793"/>
                    </a:lnTo>
                    <a:cubicBezTo>
                      <a:pt x="90976" y="332793"/>
                      <a:pt x="0" y="258295"/>
                      <a:pt x="0" y="166396"/>
                    </a:cubicBezTo>
                    <a:cubicBezTo>
                      <a:pt x="0" y="74498"/>
                      <a:pt x="90976" y="0"/>
                      <a:pt x="203200" y="0"/>
                    </a:cubicBezTo>
                    <a:lnTo>
                      <a:pt x="609600" y="0"/>
                    </a:lnTo>
                  </a:path>
                </a:pathLst>
              </a:custGeom>
              <a:solidFill>
                <a:srgbClr val="B4C0D7"/>
              </a:solidFill>
            </p:spPr>
            <p:txBody>
              <a:bodyPr/>
              <a:lstStyle/>
              <a:p>
                <a:endParaRPr lang="en-US"/>
              </a:p>
            </p:txBody>
          </p:sp>
          <p:sp>
            <p:nvSpPr>
              <p:cNvPr id="10" name="TextBox 10"/>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rot="60000">
              <a:off x="4887" y="138018"/>
              <a:ext cx="2384963"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2.Log in</a:t>
              </a:r>
            </a:p>
          </p:txBody>
        </p:sp>
      </p:grpSp>
      <p:grpSp>
        <p:nvGrpSpPr>
          <p:cNvPr id="12" name="Group 12"/>
          <p:cNvGrpSpPr/>
          <p:nvPr/>
        </p:nvGrpSpPr>
        <p:grpSpPr>
          <a:xfrm>
            <a:off x="920965" y="3069314"/>
            <a:ext cx="3191097" cy="1059046"/>
            <a:chOff x="0" y="0"/>
            <a:chExt cx="4254796" cy="1412062"/>
          </a:xfrm>
        </p:grpSpPr>
        <p:grpSp>
          <p:nvGrpSpPr>
            <p:cNvPr id="13" name="Group 13"/>
            <p:cNvGrpSpPr/>
            <p:nvPr/>
          </p:nvGrpSpPr>
          <p:grpSpPr>
            <a:xfrm>
              <a:off x="402825" y="0"/>
              <a:ext cx="3448762" cy="1412062"/>
              <a:chOff x="0" y="0"/>
              <a:chExt cx="812800" cy="332793"/>
            </a:xfrm>
          </p:grpSpPr>
          <p:sp>
            <p:nvSpPr>
              <p:cNvPr id="14" name="Freeform 14"/>
              <p:cNvSpPr/>
              <p:nvPr/>
            </p:nvSpPr>
            <p:spPr>
              <a:xfrm>
                <a:off x="0" y="0"/>
                <a:ext cx="812800" cy="332793"/>
              </a:xfrm>
              <a:custGeom>
                <a:avLst/>
                <a:gdLst/>
                <a:ahLst/>
                <a:cxnLst/>
                <a:rect l="l" t="t" r="r" b="b"/>
                <a:pathLst>
                  <a:path w="812800" h="332793">
                    <a:moveTo>
                      <a:pt x="609600" y="0"/>
                    </a:moveTo>
                    <a:cubicBezTo>
                      <a:pt x="721824" y="0"/>
                      <a:pt x="812800" y="74498"/>
                      <a:pt x="812800" y="166396"/>
                    </a:cubicBezTo>
                    <a:cubicBezTo>
                      <a:pt x="812800" y="258295"/>
                      <a:pt x="721824" y="332793"/>
                      <a:pt x="609600" y="332793"/>
                    </a:cubicBezTo>
                    <a:lnTo>
                      <a:pt x="203200" y="332793"/>
                    </a:lnTo>
                    <a:cubicBezTo>
                      <a:pt x="90976" y="332793"/>
                      <a:pt x="0" y="258295"/>
                      <a:pt x="0" y="166396"/>
                    </a:cubicBezTo>
                    <a:cubicBezTo>
                      <a:pt x="0" y="74498"/>
                      <a:pt x="90976" y="0"/>
                      <a:pt x="203200" y="0"/>
                    </a:cubicBezTo>
                    <a:lnTo>
                      <a:pt x="609600" y="0"/>
                    </a:lnTo>
                  </a:path>
                </a:pathLst>
              </a:custGeom>
              <a:solidFill>
                <a:srgbClr val="FFFFFF"/>
              </a:solidFill>
            </p:spPr>
            <p:txBody>
              <a:bodyPr/>
              <a:lstStyle/>
              <a:p>
                <a:endParaRPr lang="en-US"/>
              </a:p>
            </p:txBody>
          </p:sp>
          <p:sp>
            <p:nvSpPr>
              <p:cNvPr id="15" name="TextBox 1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rot="60000">
              <a:off x="10177" y="115155"/>
              <a:ext cx="4235274" cy="12031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Check login information</a:t>
              </a:r>
            </a:p>
          </p:txBody>
        </p:sp>
      </p:grpSp>
      <p:grpSp>
        <p:nvGrpSpPr>
          <p:cNvPr id="17" name="Group 17"/>
          <p:cNvGrpSpPr/>
          <p:nvPr/>
        </p:nvGrpSpPr>
        <p:grpSpPr>
          <a:xfrm>
            <a:off x="4512112" y="3543525"/>
            <a:ext cx="3202085" cy="1069897"/>
            <a:chOff x="0" y="0"/>
            <a:chExt cx="4269447" cy="1426529"/>
          </a:xfrm>
        </p:grpSpPr>
        <p:grpSp>
          <p:nvGrpSpPr>
            <p:cNvPr id="18" name="Group 18"/>
            <p:cNvGrpSpPr/>
            <p:nvPr/>
          </p:nvGrpSpPr>
          <p:grpSpPr>
            <a:xfrm>
              <a:off x="0" y="0"/>
              <a:ext cx="4269447" cy="1426529"/>
              <a:chOff x="0" y="0"/>
              <a:chExt cx="1127825" cy="376835"/>
            </a:xfrm>
          </p:grpSpPr>
          <p:sp>
            <p:nvSpPr>
              <p:cNvPr id="19" name="Freeform 19"/>
              <p:cNvSpPr/>
              <p:nvPr/>
            </p:nvSpPr>
            <p:spPr>
              <a:xfrm>
                <a:off x="0" y="0"/>
                <a:ext cx="1127825" cy="376835"/>
              </a:xfrm>
              <a:custGeom>
                <a:avLst/>
                <a:gdLst/>
                <a:ahLst/>
                <a:cxnLst/>
                <a:rect l="l" t="t" r="r" b="b"/>
                <a:pathLst>
                  <a:path w="1127825" h="376835">
                    <a:moveTo>
                      <a:pt x="924625" y="0"/>
                    </a:moveTo>
                    <a:cubicBezTo>
                      <a:pt x="1036849" y="0"/>
                      <a:pt x="1127825" y="84357"/>
                      <a:pt x="1127825" y="188417"/>
                    </a:cubicBezTo>
                    <a:cubicBezTo>
                      <a:pt x="1127825" y="292477"/>
                      <a:pt x="1036849" y="376835"/>
                      <a:pt x="924625" y="376835"/>
                    </a:cubicBezTo>
                    <a:lnTo>
                      <a:pt x="203200" y="376835"/>
                    </a:lnTo>
                    <a:cubicBezTo>
                      <a:pt x="90976" y="376835"/>
                      <a:pt x="0" y="292477"/>
                      <a:pt x="0" y="188417"/>
                    </a:cubicBezTo>
                    <a:cubicBezTo>
                      <a:pt x="0" y="84357"/>
                      <a:pt x="90976" y="0"/>
                      <a:pt x="203200" y="0"/>
                    </a:cubicBezTo>
                    <a:lnTo>
                      <a:pt x="924625" y="0"/>
                    </a:lnTo>
                  </a:path>
                </a:pathLst>
              </a:custGeom>
              <a:solidFill>
                <a:srgbClr val="FFFFFF"/>
              </a:solidFill>
            </p:spPr>
            <p:txBody>
              <a:bodyPr/>
              <a:lstStyle/>
              <a:p>
                <a:endParaRPr lang="en-US"/>
              </a:p>
            </p:txBody>
          </p:sp>
          <p:sp>
            <p:nvSpPr>
              <p:cNvPr id="20" name="TextBox 20"/>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187259"/>
              <a:ext cx="4196083" cy="12031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Add to temporary order</a:t>
              </a:r>
            </a:p>
          </p:txBody>
        </p:sp>
      </p:grpSp>
      <p:grpSp>
        <p:nvGrpSpPr>
          <p:cNvPr id="22" name="Group 22"/>
          <p:cNvGrpSpPr/>
          <p:nvPr/>
        </p:nvGrpSpPr>
        <p:grpSpPr>
          <a:xfrm>
            <a:off x="9229593" y="8136098"/>
            <a:ext cx="3159618" cy="659091"/>
            <a:chOff x="0" y="0"/>
            <a:chExt cx="4212824" cy="878788"/>
          </a:xfrm>
        </p:grpSpPr>
        <p:grpSp>
          <p:nvGrpSpPr>
            <p:cNvPr id="23" name="Group 23"/>
            <p:cNvGrpSpPr/>
            <p:nvPr/>
          </p:nvGrpSpPr>
          <p:grpSpPr>
            <a:xfrm>
              <a:off x="0" y="0"/>
              <a:ext cx="4212824" cy="878788"/>
              <a:chOff x="0" y="0"/>
              <a:chExt cx="1348880" cy="281374"/>
            </a:xfrm>
          </p:grpSpPr>
          <p:sp>
            <p:nvSpPr>
              <p:cNvPr id="24" name="Freeform 24"/>
              <p:cNvSpPr/>
              <p:nvPr/>
            </p:nvSpPr>
            <p:spPr>
              <a:xfrm>
                <a:off x="0" y="0"/>
                <a:ext cx="1348880" cy="281374"/>
              </a:xfrm>
              <a:custGeom>
                <a:avLst/>
                <a:gdLst/>
                <a:ahLst/>
                <a:cxnLst/>
                <a:rect l="l" t="t" r="r" b="b"/>
                <a:pathLst>
                  <a:path w="1348880" h="281374">
                    <a:moveTo>
                      <a:pt x="1145680" y="0"/>
                    </a:moveTo>
                    <a:cubicBezTo>
                      <a:pt x="1257904" y="0"/>
                      <a:pt x="1348880" y="62988"/>
                      <a:pt x="1348880" y="140687"/>
                    </a:cubicBezTo>
                    <a:cubicBezTo>
                      <a:pt x="1348880" y="218386"/>
                      <a:pt x="1257904" y="281374"/>
                      <a:pt x="1145680" y="281374"/>
                    </a:cubicBezTo>
                    <a:lnTo>
                      <a:pt x="203200" y="281374"/>
                    </a:lnTo>
                    <a:cubicBezTo>
                      <a:pt x="90976" y="281374"/>
                      <a:pt x="0" y="218386"/>
                      <a:pt x="0" y="140687"/>
                    </a:cubicBezTo>
                    <a:cubicBezTo>
                      <a:pt x="0" y="62988"/>
                      <a:pt x="90976" y="0"/>
                      <a:pt x="203200" y="0"/>
                    </a:cubicBezTo>
                    <a:lnTo>
                      <a:pt x="1145680" y="0"/>
                    </a:lnTo>
                  </a:path>
                </a:pathLst>
              </a:custGeom>
              <a:solidFill>
                <a:srgbClr val="B4C0D7"/>
              </a:solidFill>
            </p:spPr>
            <p:txBody>
              <a:bodyPr/>
              <a:lstStyle/>
              <a:p>
                <a:endParaRPr lang="en-US"/>
              </a:p>
            </p:txBody>
          </p:sp>
          <p:sp>
            <p:nvSpPr>
              <p:cNvPr id="25" name="TextBox 2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318582" y="125158"/>
              <a:ext cx="3575660"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15. Post products</a:t>
              </a:r>
            </a:p>
          </p:txBody>
        </p:sp>
      </p:grpSp>
      <p:grpSp>
        <p:nvGrpSpPr>
          <p:cNvPr id="27" name="Group 27"/>
          <p:cNvGrpSpPr/>
          <p:nvPr/>
        </p:nvGrpSpPr>
        <p:grpSpPr>
          <a:xfrm>
            <a:off x="5089355" y="2368617"/>
            <a:ext cx="3202085" cy="660558"/>
            <a:chOff x="0" y="0"/>
            <a:chExt cx="4269447" cy="880745"/>
          </a:xfrm>
        </p:grpSpPr>
        <p:grpSp>
          <p:nvGrpSpPr>
            <p:cNvPr id="28" name="Group 28"/>
            <p:cNvGrpSpPr/>
            <p:nvPr/>
          </p:nvGrpSpPr>
          <p:grpSpPr>
            <a:xfrm>
              <a:off x="0" y="0"/>
              <a:ext cx="4269447" cy="880745"/>
              <a:chOff x="0" y="0"/>
              <a:chExt cx="1127825" cy="232659"/>
            </a:xfrm>
          </p:grpSpPr>
          <p:sp>
            <p:nvSpPr>
              <p:cNvPr id="29" name="Freeform 29"/>
              <p:cNvSpPr/>
              <p:nvPr/>
            </p:nvSpPr>
            <p:spPr>
              <a:xfrm>
                <a:off x="0" y="0"/>
                <a:ext cx="1127825" cy="232659"/>
              </a:xfrm>
              <a:custGeom>
                <a:avLst/>
                <a:gdLst/>
                <a:ahLst/>
                <a:cxnLst/>
                <a:rect l="l" t="t" r="r" b="b"/>
                <a:pathLst>
                  <a:path w="1127825" h="232659">
                    <a:moveTo>
                      <a:pt x="924625" y="0"/>
                    </a:moveTo>
                    <a:cubicBezTo>
                      <a:pt x="1036849" y="0"/>
                      <a:pt x="1127825" y="52083"/>
                      <a:pt x="1127825" y="116330"/>
                    </a:cubicBezTo>
                    <a:cubicBezTo>
                      <a:pt x="1127825" y="180577"/>
                      <a:pt x="1036849" y="232659"/>
                      <a:pt x="924625" y="232659"/>
                    </a:cubicBezTo>
                    <a:lnTo>
                      <a:pt x="203200" y="232659"/>
                    </a:lnTo>
                    <a:cubicBezTo>
                      <a:pt x="90976" y="232659"/>
                      <a:pt x="0" y="180577"/>
                      <a:pt x="0" y="116330"/>
                    </a:cubicBezTo>
                    <a:cubicBezTo>
                      <a:pt x="0" y="52083"/>
                      <a:pt x="90976" y="0"/>
                      <a:pt x="203200" y="0"/>
                    </a:cubicBezTo>
                    <a:lnTo>
                      <a:pt x="924625" y="0"/>
                    </a:lnTo>
                  </a:path>
                </a:pathLst>
              </a:custGeom>
              <a:solidFill>
                <a:srgbClr val="B4C0D7"/>
              </a:solidFill>
            </p:spPr>
            <p:txBody>
              <a:bodyPr/>
              <a:lstStyle/>
              <a:p>
                <a:endParaRPr lang="en-US"/>
              </a:p>
            </p:txBody>
          </p:sp>
          <p:sp>
            <p:nvSpPr>
              <p:cNvPr id="30" name="TextBox 30"/>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20435" y="126137"/>
              <a:ext cx="4105546"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4. Search products</a:t>
              </a:r>
            </a:p>
          </p:txBody>
        </p:sp>
      </p:grpSp>
      <p:grpSp>
        <p:nvGrpSpPr>
          <p:cNvPr id="32" name="Group 32"/>
          <p:cNvGrpSpPr/>
          <p:nvPr/>
        </p:nvGrpSpPr>
        <p:grpSpPr>
          <a:xfrm>
            <a:off x="9635812" y="1074579"/>
            <a:ext cx="2889118" cy="660870"/>
            <a:chOff x="0" y="0"/>
            <a:chExt cx="3852157" cy="881161"/>
          </a:xfrm>
        </p:grpSpPr>
        <p:grpSp>
          <p:nvGrpSpPr>
            <p:cNvPr id="33" name="Group 33"/>
            <p:cNvGrpSpPr/>
            <p:nvPr/>
          </p:nvGrpSpPr>
          <p:grpSpPr>
            <a:xfrm>
              <a:off x="162002" y="0"/>
              <a:ext cx="3616496" cy="881161"/>
              <a:chOff x="0" y="0"/>
              <a:chExt cx="1257645" cy="306426"/>
            </a:xfrm>
          </p:grpSpPr>
          <p:sp>
            <p:nvSpPr>
              <p:cNvPr id="34" name="Freeform 34"/>
              <p:cNvSpPr/>
              <p:nvPr/>
            </p:nvSpPr>
            <p:spPr>
              <a:xfrm>
                <a:off x="0" y="0"/>
                <a:ext cx="1257645" cy="306426"/>
              </a:xfrm>
              <a:custGeom>
                <a:avLst/>
                <a:gdLst/>
                <a:ahLst/>
                <a:cxnLst/>
                <a:rect l="l" t="t" r="r" b="b"/>
                <a:pathLst>
                  <a:path w="1257645" h="306426">
                    <a:moveTo>
                      <a:pt x="1054445" y="0"/>
                    </a:moveTo>
                    <a:cubicBezTo>
                      <a:pt x="1166670" y="0"/>
                      <a:pt x="1257645" y="68596"/>
                      <a:pt x="1257645" y="153213"/>
                    </a:cubicBezTo>
                    <a:cubicBezTo>
                      <a:pt x="1257645" y="237830"/>
                      <a:pt x="1166670" y="306426"/>
                      <a:pt x="1054445" y="306426"/>
                    </a:cubicBezTo>
                    <a:lnTo>
                      <a:pt x="203200" y="306426"/>
                    </a:lnTo>
                    <a:cubicBezTo>
                      <a:pt x="90976" y="306426"/>
                      <a:pt x="0" y="237830"/>
                      <a:pt x="0" y="153213"/>
                    </a:cubicBezTo>
                    <a:cubicBezTo>
                      <a:pt x="0" y="68596"/>
                      <a:pt x="90976" y="0"/>
                      <a:pt x="203200" y="0"/>
                    </a:cubicBezTo>
                    <a:lnTo>
                      <a:pt x="1054445" y="0"/>
                    </a:lnTo>
                  </a:path>
                </a:pathLst>
              </a:custGeom>
              <a:solidFill>
                <a:srgbClr val="B4C0D7"/>
              </a:solidFill>
            </p:spPr>
            <p:txBody>
              <a:bodyPr/>
              <a:lstStyle/>
              <a:p>
                <a:endParaRPr lang="en-US"/>
              </a:p>
            </p:txBody>
          </p:sp>
          <p:sp>
            <p:nvSpPr>
              <p:cNvPr id="35" name="TextBox 3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0" y="168820"/>
              <a:ext cx="3852157"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5. Read articles</a:t>
              </a:r>
            </a:p>
          </p:txBody>
        </p:sp>
      </p:grpSp>
      <p:grpSp>
        <p:nvGrpSpPr>
          <p:cNvPr id="37" name="Group 37"/>
          <p:cNvGrpSpPr/>
          <p:nvPr/>
        </p:nvGrpSpPr>
        <p:grpSpPr>
          <a:xfrm>
            <a:off x="14252831" y="707126"/>
            <a:ext cx="3480159" cy="734906"/>
            <a:chOff x="0" y="0"/>
            <a:chExt cx="4640212" cy="979875"/>
          </a:xfrm>
        </p:grpSpPr>
        <p:grpSp>
          <p:nvGrpSpPr>
            <p:cNvPr id="38" name="Group 38"/>
            <p:cNvGrpSpPr/>
            <p:nvPr/>
          </p:nvGrpSpPr>
          <p:grpSpPr>
            <a:xfrm>
              <a:off x="185382" y="0"/>
              <a:ext cx="4269447" cy="979875"/>
              <a:chOff x="0" y="0"/>
              <a:chExt cx="1127825" cy="258846"/>
            </a:xfrm>
          </p:grpSpPr>
          <p:sp>
            <p:nvSpPr>
              <p:cNvPr id="39" name="Freeform 39"/>
              <p:cNvSpPr/>
              <p:nvPr/>
            </p:nvSpPr>
            <p:spPr>
              <a:xfrm>
                <a:off x="0" y="0"/>
                <a:ext cx="1127825" cy="258846"/>
              </a:xfrm>
              <a:custGeom>
                <a:avLst/>
                <a:gdLst/>
                <a:ahLst/>
                <a:cxnLst/>
                <a:rect l="l" t="t" r="r" b="b"/>
                <a:pathLst>
                  <a:path w="1127825" h="258846">
                    <a:moveTo>
                      <a:pt x="924625" y="0"/>
                    </a:moveTo>
                    <a:cubicBezTo>
                      <a:pt x="1036849" y="0"/>
                      <a:pt x="1127825" y="57945"/>
                      <a:pt x="1127825" y="129423"/>
                    </a:cubicBezTo>
                    <a:cubicBezTo>
                      <a:pt x="1127825" y="200901"/>
                      <a:pt x="1036849" y="258846"/>
                      <a:pt x="924625" y="258846"/>
                    </a:cubicBezTo>
                    <a:lnTo>
                      <a:pt x="203200" y="258846"/>
                    </a:lnTo>
                    <a:cubicBezTo>
                      <a:pt x="90976" y="258846"/>
                      <a:pt x="0" y="200901"/>
                      <a:pt x="0" y="129423"/>
                    </a:cubicBezTo>
                    <a:cubicBezTo>
                      <a:pt x="0" y="57945"/>
                      <a:pt x="90976" y="0"/>
                      <a:pt x="203200" y="0"/>
                    </a:cubicBezTo>
                    <a:lnTo>
                      <a:pt x="924625" y="0"/>
                    </a:lnTo>
                  </a:path>
                </a:pathLst>
              </a:custGeom>
              <a:solidFill>
                <a:srgbClr val="B4C0D7"/>
              </a:solidFill>
            </p:spPr>
            <p:txBody>
              <a:bodyPr/>
              <a:lstStyle/>
              <a:p>
                <a:endParaRPr lang="en-US"/>
              </a:p>
            </p:txBody>
          </p:sp>
          <p:sp>
            <p:nvSpPr>
              <p:cNvPr id="40" name="TextBox 40"/>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0" y="225868"/>
              <a:ext cx="4640212"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6. Publish articles</a:t>
              </a:r>
            </a:p>
          </p:txBody>
        </p:sp>
      </p:grpSp>
      <p:grpSp>
        <p:nvGrpSpPr>
          <p:cNvPr id="42" name="Group 42"/>
          <p:cNvGrpSpPr/>
          <p:nvPr/>
        </p:nvGrpSpPr>
        <p:grpSpPr>
          <a:xfrm>
            <a:off x="547555" y="7339058"/>
            <a:ext cx="2644278" cy="1069897"/>
            <a:chOff x="0" y="0"/>
            <a:chExt cx="3525704" cy="1426529"/>
          </a:xfrm>
        </p:grpSpPr>
        <p:grpSp>
          <p:nvGrpSpPr>
            <p:cNvPr id="43" name="Group 43"/>
            <p:cNvGrpSpPr/>
            <p:nvPr/>
          </p:nvGrpSpPr>
          <p:grpSpPr>
            <a:xfrm>
              <a:off x="0" y="0"/>
              <a:ext cx="3525704" cy="1426529"/>
              <a:chOff x="0" y="0"/>
              <a:chExt cx="931357" cy="376835"/>
            </a:xfrm>
          </p:grpSpPr>
          <p:sp>
            <p:nvSpPr>
              <p:cNvPr id="44" name="Freeform 44"/>
              <p:cNvSpPr/>
              <p:nvPr/>
            </p:nvSpPr>
            <p:spPr>
              <a:xfrm>
                <a:off x="0" y="0"/>
                <a:ext cx="931357" cy="376835"/>
              </a:xfrm>
              <a:custGeom>
                <a:avLst/>
                <a:gdLst/>
                <a:ahLst/>
                <a:cxnLst/>
                <a:rect l="l" t="t" r="r" b="b"/>
                <a:pathLst>
                  <a:path w="931357" h="376835">
                    <a:moveTo>
                      <a:pt x="728157" y="0"/>
                    </a:moveTo>
                    <a:cubicBezTo>
                      <a:pt x="840381" y="0"/>
                      <a:pt x="931357" y="84357"/>
                      <a:pt x="931357" y="188417"/>
                    </a:cubicBezTo>
                    <a:cubicBezTo>
                      <a:pt x="931357" y="292477"/>
                      <a:pt x="840381" y="376835"/>
                      <a:pt x="728157" y="376835"/>
                    </a:cubicBezTo>
                    <a:lnTo>
                      <a:pt x="203200" y="376835"/>
                    </a:lnTo>
                    <a:cubicBezTo>
                      <a:pt x="90976" y="376835"/>
                      <a:pt x="0" y="292477"/>
                      <a:pt x="0" y="188417"/>
                    </a:cubicBezTo>
                    <a:cubicBezTo>
                      <a:pt x="0" y="84357"/>
                      <a:pt x="90976" y="0"/>
                      <a:pt x="203200" y="0"/>
                    </a:cubicBezTo>
                    <a:lnTo>
                      <a:pt x="728157" y="0"/>
                    </a:lnTo>
                  </a:path>
                </a:pathLst>
              </a:custGeom>
              <a:solidFill>
                <a:srgbClr val="B4C0D7"/>
              </a:solidFill>
            </p:spPr>
            <p:txBody>
              <a:bodyPr/>
              <a:lstStyle/>
              <a:p>
                <a:endParaRPr lang="en-US"/>
              </a:p>
            </p:txBody>
          </p:sp>
          <p:sp>
            <p:nvSpPr>
              <p:cNvPr id="45" name="TextBox 4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46" name="TextBox 46"/>
            <p:cNvSpPr txBox="1"/>
            <p:nvPr/>
          </p:nvSpPr>
          <p:spPr>
            <a:xfrm>
              <a:off x="219988" y="112525"/>
              <a:ext cx="3085729" cy="12031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7. Confirm ordering</a:t>
              </a:r>
            </a:p>
          </p:txBody>
        </p:sp>
      </p:grpSp>
      <p:grpSp>
        <p:nvGrpSpPr>
          <p:cNvPr id="47" name="Group 47"/>
          <p:cNvGrpSpPr/>
          <p:nvPr/>
        </p:nvGrpSpPr>
        <p:grpSpPr>
          <a:xfrm>
            <a:off x="2722001" y="6109880"/>
            <a:ext cx="4033298" cy="829129"/>
            <a:chOff x="0" y="0"/>
            <a:chExt cx="5377730" cy="1105505"/>
          </a:xfrm>
        </p:grpSpPr>
        <p:grpSp>
          <p:nvGrpSpPr>
            <p:cNvPr id="48" name="Group 48"/>
            <p:cNvGrpSpPr/>
            <p:nvPr/>
          </p:nvGrpSpPr>
          <p:grpSpPr>
            <a:xfrm>
              <a:off x="0" y="0"/>
              <a:ext cx="5377730" cy="1105505"/>
              <a:chOff x="0" y="0"/>
              <a:chExt cx="1420591" cy="292032"/>
            </a:xfrm>
          </p:grpSpPr>
          <p:sp>
            <p:nvSpPr>
              <p:cNvPr id="49" name="Freeform 49"/>
              <p:cNvSpPr/>
              <p:nvPr/>
            </p:nvSpPr>
            <p:spPr>
              <a:xfrm>
                <a:off x="0" y="0"/>
                <a:ext cx="1420591" cy="292032"/>
              </a:xfrm>
              <a:custGeom>
                <a:avLst/>
                <a:gdLst/>
                <a:ahLst/>
                <a:cxnLst/>
                <a:rect l="l" t="t" r="r" b="b"/>
                <a:pathLst>
                  <a:path w="1420591" h="292032">
                    <a:moveTo>
                      <a:pt x="1217391" y="0"/>
                    </a:moveTo>
                    <a:cubicBezTo>
                      <a:pt x="1329616" y="0"/>
                      <a:pt x="1420591" y="65374"/>
                      <a:pt x="1420591" y="146016"/>
                    </a:cubicBezTo>
                    <a:cubicBezTo>
                      <a:pt x="1420591" y="226659"/>
                      <a:pt x="1329616" y="292032"/>
                      <a:pt x="1217391" y="292032"/>
                    </a:cubicBezTo>
                    <a:lnTo>
                      <a:pt x="203200" y="292032"/>
                    </a:lnTo>
                    <a:cubicBezTo>
                      <a:pt x="90976" y="292032"/>
                      <a:pt x="0" y="226659"/>
                      <a:pt x="0" y="146016"/>
                    </a:cubicBezTo>
                    <a:cubicBezTo>
                      <a:pt x="0" y="65374"/>
                      <a:pt x="90976" y="0"/>
                      <a:pt x="203200" y="0"/>
                    </a:cubicBezTo>
                    <a:lnTo>
                      <a:pt x="1217391" y="0"/>
                    </a:lnTo>
                  </a:path>
                </a:pathLst>
              </a:custGeom>
              <a:solidFill>
                <a:srgbClr val="B4C0D7"/>
              </a:solidFill>
            </p:spPr>
            <p:txBody>
              <a:bodyPr/>
              <a:lstStyle/>
              <a:p>
                <a:endParaRPr lang="en-US"/>
              </a:p>
            </p:txBody>
          </p:sp>
          <p:sp>
            <p:nvSpPr>
              <p:cNvPr id="50" name="TextBox 50"/>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51" name="TextBox 51"/>
            <p:cNvSpPr txBox="1"/>
            <p:nvPr/>
          </p:nvSpPr>
          <p:spPr>
            <a:xfrm>
              <a:off x="0" y="304588"/>
              <a:ext cx="5272755"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8. Manage order history</a:t>
              </a:r>
            </a:p>
          </p:txBody>
        </p:sp>
      </p:grpSp>
      <p:grpSp>
        <p:nvGrpSpPr>
          <p:cNvPr id="52" name="Group 52"/>
          <p:cNvGrpSpPr/>
          <p:nvPr/>
        </p:nvGrpSpPr>
        <p:grpSpPr>
          <a:xfrm>
            <a:off x="13432564" y="8408955"/>
            <a:ext cx="2189265" cy="1057966"/>
            <a:chOff x="0" y="0"/>
            <a:chExt cx="2919020" cy="1410622"/>
          </a:xfrm>
        </p:grpSpPr>
        <p:grpSp>
          <p:nvGrpSpPr>
            <p:cNvPr id="53" name="Group 53"/>
            <p:cNvGrpSpPr/>
            <p:nvPr/>
          </p:nvGrpSpPr>
          <p:grpSpPr>
            <a:xfrm>
              <a:off x="0" y="0"/>
              <a:ext cx="2919020" cy="1410622"/>
              <a:chOff x="0" y="0"/>
              <a:chExt cx="779789" cy="376835"/>
            </a:xfrm>
          </p:grpSpPr>
          <p:sp>
            <p:nvSpPr>
              <p:cNvPr id="54" name="Freeform 54"/>
              <p:cNvSpPr/>
              <p:nvPr/>
            </p:nvSpPr>
            <p:spPr>
              <a:xfrm>
                <a:off x="0" y="0"/>
                <a:ext cx="779789" cy="376835"/>
              </a:xfrm>
              <a:custGeom>
                <a:avLst/>
                <a:gdLst/>
                <a:ahLst/>
                <a:cxnLst/>
                <a:rect l="l" t="t" r="r" b="b"/>
                <a:pathLst>
                  <a:path w="779789" h="376835">
                    <a:moveTo>
                      <a:pt x="576589" y="0"/>
                    </a:moveTo>
                    <a:cubicBezTo>
                      <a:pt x="688814" y="0"/>
                      <a:pt x="779789" y="84357"/>
                      <a:pt x="779789" y="188417"/>
                    </a:cubicBezTo>
                    <a:cubicBezTo>
                      <a:pt x="779789" y="292477"/>
                      <a:pt x="688814" y="376835"/>
                      <a:pt x="576589" y="376835"/>
                    </a:cubicBezTo>
                    <a:lnTo>
                      <a:pt x="203200" y="376835"/>
                    </a:lnTo>
                    <a:cubicBezTo>
                      <a:pt x="90976" y="376835"/>
                      <a:pt x="0" y="292477"/>
                      <a:pt x="0" y="188417"/>
                    </a:cubicBezTo>
                    <a:cubicBezTo>
                      <a:pt x="0" y="84357"/>
                      <a:pt x="90976" y="0"/>
                      <a:pt x="203200" y="0"/>
                    </a:cubicBezTo>
                    <a:lnTo>
                      <a:pt x="576589" y="0"/>
                    </a:lnTo>
                  </a:path>
                </a:pathLst>
              </a:custGeom>
              <a:solidFill>
                <a:srgbClr val="B4C0D7"/>
              </a:solidFill>
            </p:spPr>
            <p:txBody>
              <a:bodyPr/>
              <a:lstStyle/>
              <a:p>
                <a:endParaRPr lang="en-US"/>
              </a:p>
            </p:txBody>
          </p:sp>
          <p:sp>
            <p:nvSpPr>
              <p:cNvPr id="55" name="TextBox 5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56" name="TextBox 56"/>
            <p:cNvSpPr txBox="1"/>
            <p:nvPr/>
          </p:nvSpPr>
          <p:spPr>
            <a:xfrm>
              <a:off x="281305" y="102680"/>
              <a:ext cx="2356411" cy="12031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9. Manage stores</a:t>
              </a:r>
            </a:p>
          </p:txBody>
        </p:sp>
      </p:grpSp>
      <p:grpSp>
        <p:nvGrpSpPr>
          <p:cNvPr id="57" name="Group 57"/>
          <p:cNvGrpSpPr/>
          <p:nvPr/>
        </p:nvGrpSpPr>
        <p:grpSpPr>
          <a:xfrm>
            <a:off x="6966251" y="7248681"/>
            <a:ext cx="3668060" cy="630242"/>
            <a:chOff x="0" y="0"/>
            <a:chExt cx="4890747" cy="840322"/>
          </a:xfrm>
        </p:grpSpPr>
        <p:grpSp>
          <p:nvGrpSpPr>
            <p:cNvPr id="58" name="Group 58"/>
            <p:cNvGrpSpPr/>
            <p:nvPr/>
          </p:nvGrpSpPr>
          <p:grpSpPr>
            <a:xfrm>
              <a:off x="0" y="0"/>
              <a:ext cx="4890747" cy="840322"/>
              <a:chOff x="0" y="0"/>
              <a:chExt cx="1420591" cy="244084"/>
            </a:xfrm>
          </p:grpSpPr>
          <p:sp>
            <p:nvSpPr>
              <p:cNvPr id="59" name="Freeform 59"/>
              <p:cNvSpPr/>
              <p:nvPr/>
            </p:nvSpPr>
            <p:spPr>
              <a:xfrm>
                <a:off x="0" y="0"/>
                <a:ext cx="1420591" cy="244084"/>
              </a:xfrm>
              <a:custGeom>
                <a:avLst/>
                <a:gdLst/>
                <a:ahLst/>
                <a:cxnLst/>
                <a:rect l="l" t="t" r="r" b="b"/>
                <a:pathLst>
                  <a:path w="1420591" h="244084">
                    <a:moveTo>
                      <a:pt x="1217391" y="0"/>
                    </a:moveTo>
                    <a:cubicBezTo>
                      <a:pt x="1329616" y="0"/>
                      <a:pt x="1420591" y="54640"/>
                      <a:pt x="1420591" y="122042"/>
                    </a:cubicBezTo>
                    <a:cubicBezTo>
                      <a:pt x="1420591" y="189444"/>
                      <a:pt x="1329616" y="244084"/>
                      <a:pt x="1217391" y="244084"/>
                    </a:cubicBezTo>
                    <a:lnTo>
                      <a:pt x="203200" y="244084"/>
                    </a:lnTo>
                    <a:cubicBezTo>
                      <a:pt x="90976" y="244084"/>
                      <a:pt x="0" y="189444"/>
                      <a:pt x="0" y="122042"/>
                    </a:cubicBezTo>
                    <a:cubicBezTo>
                      <a:pt x="0" y="54640"/>
                      <a:pt x="90976" y="0"/>
                      <a:pt x="203200" y="0"/>
                    </a:cubicBezTo>
                    <a:lnTo>
                      <a:pt x="1217391" y="0"/>
                    </a:lnTo>
                  </a:path>
                </a:pathLst>
              </a:custGeom>
              <a:solidFill>
                <a:srgbClr val="B4C0D7"/>
              </a:solidFill>
            </p:spPr>
            <p:txBody>
              <a:bodyPr/>
              <a:lstStyle/>
              <a:p>
                <a:endParaRPr lang="en-US"/>
              </a:p>
            </p:txBody>
          </p:sp>
          <p:sp>
            <p:nvSpPr>
              <p:cNvPr id="60" name="TextBox 60"/>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298380" y="105925"/>
              <a:ext cx="4283134"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10. Manage products</a:t>
              </a:r>
            </a:p>
          </p:txBody>
        </p:sp>
      </p:grpSp>
      <p:grpSp>
        <p:nvGrpSpPr>
          <p:cNvPr id="62" name="Group 62"/>
          <p:cNvGrpSpPr/>
          <p:nvPr/>
        </p:nvGrpSpPr>
        <p:grpSpPr>
          <a:xfrm>
            <a:off x="14606338" y="4616807"/>
            <a:ext cx="2652962" cy="1053386"/>
            <a:chOff x="0" y="0"/>
            <a:chExt cx="3537283" cy="1404515"/>
          </a:xfrm>
        </p:grpSpPr>
        <p:grpSp>
          <p:nvGrpSpPr>
            <p:cNvPr id="63" name="Group 63"/>
            <p:cNvGrpSpPr/>
            <p:nvPr/>
          </p:nvGrpSpPr>
          <p:grpSpPr>
            <a:xfrm>
              <a:off x="0" y="0"/>
              <a:ext cx="3537283" cy="1404515"/>
              <a:chOff x="0" y="0"/>
              <a:chExt cx="934415" cy="371019"/>
            </a:xfrm>
          </p:grpSpPr>
          <p:sp>
            <p:nvSpPr>
              <p:cNvPr id="64" name="Freeform 64"/>
              <p:cNvSpPr/>
              <p:nvPr/>
            </p:nvSpPr>
            <p:spPr>
              <a:xfrm>
                <a:off x="0" y="0"/>
                <a:ext cx="934415" cy="371019"/>
              </a:xfrm>
              <a:custGeom>
                <a:avLst/>
                <a:gdLst/>
                <a:ahLst/>
                <a:cxnLst/>
                <a:rect l="l" t="t" r="r" b="b"/>
                <a:pathLst>
                  <a:path w="934415" h="371019">
                    <a:moveTo>
                      <a:pt x="731215" y="0"/>
                    </a:moveTo>
                    <a:cubicBezTo>
                      <a:pt x="843440" y="0"/>
                      <a:pt x="934415" y="83056"/>
                      <a:pt x="934415" y="185510"/>
                    </a:cubicBezTo>
                    <a:cubicBezTo>
                      <a:pt x="934415" y="287964"/>
                      <a:pt x="843440" y="371019"/>
                      <a:pt x="731215" y="371019"/>
                    </a:cubicBezTo>
                    <a:lnTo>
                      <a:pt x="203200" y="371019"/>
                    </a:lnTo>
                    <a:cubicBezTo>
                      <a:pt x="90976" y="371019"/>
                      <a:pt x="0" y="287964"/>
                      <a:pt x="0" y="185510"/>
                    </a:cubicBezTo>
                    <a:cubicBezTo>
                      <a:pt x="0" y="83056"/>
                      <a:pt x="90976" y="0"/>
                      <a:pt x="203200" y="0"/>
                    </a:cubicBezTo>
                    <a:lnTo>
                      <a:pt x="731215" y="0"/>
                    </a:lnTo>
                  </a:path>
                </a:pathLst>
              </a:custGeom>
              <a:solidFill>
                <a:srgbClr val="B4C0D7"/>
              </a:solidFill>
            </p:spPr>
            <p:txBody>
              <a:bodyPr/>
              <a:lstStyle/>
              <a:p>
                <a:endParaRPr lang="en-US"/>
              </a:p>
            </p:txBody>
          </p:sp>
          <p:sp>
            <p:nvSpPr>
              <p:cNvPr id="65" name="TextBox 6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66" name="TextBox 66"/>
            <p:cNvSpPr txBox="1"/>
            <p:nvPr/>
          </p:nvSpPr>
          <p:spPr>
            <a:xfrm>
              <a:off x="225777" y="132397"/>
              <a:ext cx="3085729" cy="12031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11. Process user reports</a:t>
              </a:r>
            </a:p>
          </p:txBody>
        </p:sp>
      </p:grpSp>
      <p:grpSp>
        <p:nvGrpSpPr>
          <p:cNvPr id="67" name="Group 67"/>
          <p:cNvGrpSpPr/>
          <p:nvPr/>
        </p:nvGrpSpPr>
        <p:grpSpPr>
          <a:xfrm>
            <a:off x="12193769" y="1681655"/>
            <a:ext cx="3428060" cy="1107648"/>
            <a:chOff x="0" y="0"/>
            <a:chExt cx="4570747" cy="1476865"/>
          </a:xfrm>
        </p:grpSpPr>
        <p:grpSp>
          <p:nvGrpSpPr>
            <p:cNvPr id="68" name="Group 68"/>
            <p:cNvGrpSpPr/>
            <p:nvPr/>
          </p:nvGrpSpPr>
          <p:grpSpPr>
            <a:xfrm>
              <a:off x="75325" y="0"/>
              <a:ext cx="4420097" cy="1476865"/>
              <a:chOff x="0" y="0"/>
              <a:chExt cx="1127825" cy="376835"/>
            </a:xfrm>
          </p:grpSpPr>
          <p:sp>
            <p:nvSpPr>
              <p:cNvPr id="69" name="Freeform 69"/>
              <p:cNvSpPr/>
              <p:nvPr/>
            </p:nvSpPr>
            <p:spPr>
              <a:xfrm>
                <a:off x="0" y="0"/>
                <a:ext cx="1127825" cy="376835"/>
              </a:xfrm>
              <a:custGeom>
                <a:avLst/>
                <a:gdLst/>
                <a:ahLst/>
                <a:cxnLst/>
                <a:rect l="l" t="t" r="r" b="b"/>
                <a:pathLst>
                  <a:path w="1127825" h="376835">
                    <a:moveTo>
                      <a:pt x="924625" y="0"/>
                    </a:moveTo>
                    <a:cubicBezTo>
                      <a:pt x="1036849" y="0"/>
                      <a:pt x="1127825" y="84357"/>
                      <a:pt x="1127825" y="188417"/>
                    </a:cubicBezTo>
                    <a:cubicBezTo>
                      <a:pt x="1127825" y="292477"/>
                      <a:pt x="1036849" y="376835"/>
                      <a:pt x="924625" y="376835"/>
                    </a:cubicBezTo>
                    <a:lnTo>
                      <a:pt x="203200" y="376835"/>
                    </a:lnTo>
                    <a:cubicBezTo>
                      <a:pt x="90976" y="376835"/>
                      <a:pt x="0" y="292477"/>
                      <a:pt x="0" y="188417"/>
                    </a:cubicBezTo>
                    <a:cubicBezTo>
                      <a:pt x="0" y="84357"/>
                      <a:pt x="90976" y="0"/>
                      <a:pt x="203200" y="0"/>
                    </a:cubicBezTo>
                    <a:lnTo>
                      <a:pt x="924625" y="0"/>
                    </a:lnTo>
                  </a:path>
                </a:pathLst>
              </a:custGeom>
              <a:solidFill>
                <a:srgbClr val="B4C0D7"/>
              </a:solidFill>
            </p:spPr>
            <p:txBody>
              <a:bodyPr/>
              <a:lstStyle/>
              <a:p>
                <a:endParaRPr lang="en-US"/>
              </a:p>
            </p:txBody>
          </p:sp>
          <p:sp>
            <p:nvSpPr>
              <p:cNvPr id="70" name="TextBox 70"/>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71" name="TextBox 71"/>
            <p:cNvSpPr txBox="1"/>
            <p:nvPr/>
          </p:nvSpPr>
          <p:spPr>
            <a:xfrm>
              <a:off x="0" y="273718"/>
              <a:ext cx="4570747" cy="12031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12. Control website status</a:t>
              </a:r>
            </a:p>
          </p:txBody>
        </p:sp>
      </p:grpSp>
      <p:grpSp>
        <p:nvGrpSpPr>
          <p:cNvPr id="72" name="Group 72"/>
          <p:cNvGrpSpPr/>
          <p:nvPr/>
        </p:nvGrpSpPr>
        <p:grpSpPr>
          <a:xfrm>
            <a:off x="12079544" y="3075053"/>
            <a:ext cx="3202085" cy="1069897"/>
            <a:chOff x="0" y="0"/>
            <a:chExt cx="4269447" cy="1426529"/>
          </a:xfrm>
        </p:grpSpPr>
        <p:grpSp>
          <p:nvGrpSpPr>
            <p:cNvPr id="73" name="Group 73"/>
            <p:cNvGrpSpPr/>
            <p:nvPr/>
          </p:nvGrpSpPr>
          <p:grpSpPr>
            <a:xfrm>
              <a:off x="0" y="0"/>
              <a:ext cx="4269447" cy="1426529"/>
              <a:chOff x="0" y="0"/>
              <a:chExt cx="1127825" cy="376835"/>
            </a:xfrm>
          </p:grpSpPr>
          <p:sp>
            <p:nvSpPr>
              <p:cNvPr id="74" name="Freeform 74"/>
              <p:cNvSpPr/>
              <p:nvPr/>
            </p:nvSpPr>
            <p:spPr>
              <a:xfrm>
                <a:off x="0" y="0"/>
                <a:ext cx="1127825" cy="376835"/>
              </a:xfrm>
              <a:custGeom>
                <a:avLst/>
                <a:gdLst/>
                <a:ahLst/>
                <a:cxnLst/>
                <a:rect l="l" t="t" r="r" b="b"/>
                <a:pathLst>
                  <a:path w="1127825" h="376835">
                    <a:moveTo>
                      <a:pt x="924625" y="0"/>
                    </a:moveTo>
                    <a:cubicBezTo>
                      <a:pt x="1036849" y="0"/>
                      <a:pt x="1127825" y="84357"/>
                      <a:pt x="1127825" y="188417"/>
                    </a:cubicBezTo>
                    <a:cubicBezTo>
                      <a:pt x="1127825" y="292477"/>
                      <a:pt x="1036849" y="376835"/>
                      <a:pt x="924625" y="376835"/>
                    </a:cubicBezTo>
                    <a:lnTo>
                      <a:pt x="203200" y="376835"/>
                    </a:lnTo>
                    <a:cubicBezTo>
                      <a:pt x="90976" y="376835"/>
                      <a:pt x="0" y="292477"/>
                      <a:pt x="0" y="188417"/>
                    </a:cubicBezTo>
                    <a:cubicBezTo>
                      <a:pt x="0" y="84357"/>
                      <a:pt x="90976" y="0"/>
                      <a:pt x="203200" y="0"/>
                    </a:cubicBezTo>
                    <a:lnTo>
                      <a:pt x="924625" y="0"/>
                    </a:lnTo>
                  </a:path>
                </a:pathLst>
              </a:custGeom>
              <a:solidFill>
                <a:srgbClr val="B4C0D7"/>
              </a:solidFill>
            </p:spPr>
            <p:txBody>
              <a:bodyPr/>
              <a:lstStyle/>
              <a:p>
                <a:endParaRPr lang="en-US"/>
              </a:p>
            </p:txBody>
          </p:sp>
          <p:sp>
            <p:nvSpPr>
              <p:cNvPr id="75" name="TextBox 7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76" name="TextBox 76"/>
            <p:cNvSpPr txBox="1"/>
            <p:nvPr/>
          </p:nvSpPr>
          <p:spPr>
            <a:xfrm>
              <a:off x="308950" y="136227"/>
              <a:ext cx="3580643" cy="12031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13. Manage user accounts</a:t>
              </a:r>
            </a:p>
          </p:txBody>
        </p:sp>
      </p:grpSp>
      <p:grpSp>
        <p:nvGrpSpPr>
          <p:cNvPr id="77" name="Group 77"/>
          <p:cNvGrpSpPr/>
          <p:nvPr/>
        </p:nvGrpSpPr>
        <p:grpSpPr>
          <a:xfrm>
            <a:off x="15411789" y="9454447"/>
            <a:ext cx="2491743" cy="832553"/>
            <a:chOff x="0" y="0"/>
            <a:chExt cx="3322323" cy="1110071"/>
          </a:xfrm>
        </p:grpSpPr>
        <p:grpSp>
          <p:nvGrpSpPr>
            <p:cNvPr id="78" name="Group 78"/>
            <p:cNvGrpSpPr/>
            <p:nvPr/>
          </p:nvGrpSpPr>
          <p:grpSpPr>
            <a:xfrm>
              <a:off x="0" y="0"/>
              <a:ext cx="3322323" cy="1110071"/>
              <a:chOff x="0" y="0"/>
              <a:chExt cx="1127825" cy="376835"/>
            </a:xfrm>
          </p:grpSpPr>
          <p:sp>
            <p:nvSpPr>
              <p:cNvPr id="79" name="Freeform 79"/>
              <p:cNvSpPr/>
              <p:nvPr/>
            </p:nvSpPr>
            <p:spPr>
              <a:xfrm>
                <a:off x="0" y="0"/>
                <a:ext cx="1127825" cy="376835"/>
              </a:xfrm>
              <a:custGeom>
                <a:avLst/>
                <a:gdLst/>
                <a:ahLst/>
                <a:cxnLst/>
                <a:rect l="l" t="t" r="r" b="b"/>
                <a:pathLst>
                  <a:path w="1127825" h="376835">
                    <a:moveTo>
                      <a:pt x="924625" y="0"/>
                    </a:moveTo>
                    <a:cubicBezTo>
                      <a:pt x="1036849" y="0"/>
                      <a:pt x="1127825" y="84357"/>
                      <a:pt x="1127825" y="188417"/>
                    </a:cubicBezTo>
                    <a:cubicBezTo>
                      <a:pt x="1127825" y="292477"/>
                      <a:pt x="1036849" y="376835"/>
                      <a:pt x="924625" y="376835"/>
                    </a:cubicBezTo>
                    <a:lnTo>
                      <a:pt x="203200" y="376835"/>
                    </a:lnTo>
                    <a:cubicBezTo>
                      <a:pt x="90976" y="376835"/>
                      <a:pt x="0" y="292477"/>
                      <a:pt x="0" y="188417"/>
                    </a:cubicBezTo>
                    <a:cubicBezTo>
                      <a:pt x="0" y="84357"/>
                      <a:pt x="90976" y="0"/>
                      <a:pt x="203200" y="0"/>
                    </a:cubicBezTo>
                    <a:lnTo>
                      <a:pt x="924625" y="0"/>
                    </a:lnTo>
                  </a:path>
                </a:pathLst>
              </a:custGeom>
              <a:solidFill>
                <a:srgbClr val="B4C0D7"/>
              </a:solidFill>
            </p:spPr>
            <p:txBody>
              <a:bodyPr/>
              <a:lstStyle/>
              <a:p>
                <a:endParaRPr lang="en-US"/>
              </a:p>
            </p:txBody>
          </p:sp>
          <p:sp>
            <p:nvSpPr>
              <p:cNvPr id="80" name="TextBox 80"/>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81" name="TextBox 81"/>
            <p:cNvSpPr txBox="1"/>
            <p:nvPr/>
          </p:nvSpPr>
          <p:spPr>
            <a:xfrm>
              <a:off x="99366" y="298384"/>
              <a:ext cx="3123591"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14. Add stores</a:t>
              </a:r>
            </a:p>
          </p:txBody>
        </p:sp>
      </p:grpSp>
      <p:grpSp>
        <p:nvGrpSpPr>
          <p:cNvPr id="82" name="Group 82"/>
          <p:cNvGrpSpPr/>
          <p:nvPr/>
        </p:nvGrpSpPr>
        <p:grpSpPr>
          <a:xfrm>
            <a:off x="5771161" y="4989914"/>
            <a:ext cx="2142916" cy="643716"/>
            <a:chOff x="0" y="0"/>
            <a:chExt cx="2857222" cy="858288"/>
          </a:xfrm>
        </p:grpSpPr>
        <p:grpSp>
          <p:nvGrpSpPr>
            <p:cNvPr id="83" name="Group 83"/>
            <p:cNvGrpSpPr/>
            <p:nvPr/>
          </p:nvGrpSpPr>
          <p:grpSpPr>
            <a:xfrm>
              <a:off x="0" y="0"/>
              <a:ext cx="2857222" cy="858288"/>
              <a:chOff x="0" y="0"/>
              <a:chExt cx="1420591" cy="426735"/>
            </a:xfrm>
          </p:grpSpPr>
          <p:sp>
            <p:nvSpPr>
              <p:cNvPr id="84" name="Freeform 84"/>
              <p:cNvSpPr/>
              <p:nvPr/>
            </p:nvSpPr>
            <p:spPr>
              <a:xfrm>
                <a:off x="0" y="0"/>
                <a:ext cx="1420591" cy="426735"/>
              </a:xfrm>
              <a:custGeom>
                <a:avLst/>
                <a:gdLst/>
                <a:ahLst/>
                <a:cxnLst/>
                <a:rect l="l" t="t" r="r" b="b"/>
                <a:pathLst>
                  <a:path w="1420591" h="426735">
                    <a:moveTo>
                      <a:pt x="1217391" y="0"/>
                    </a:moveTo>
                    <a:cubicBezTo>
                      <a:pt x="1329616" y="0"/>
                      <a:pt x="1420591" y="95528"/>
                      <a:pt x="1420591" y="213367"/>
                    </a:cubicBezTo>
                    <a:cubicBezTo>
                      <a:pt x="1420591" y="331207"/>
                      <a:pt x="1329616" y="426735"/>
                      <a:pt x="1217391" y="426735"/>
                    </a:cubicBezTo>
                    <a:lnTo>
                      <a:pt x="203200" y="426735"/>
                    </a:lnTo>
                    <a:cubicBezTo>
                      <a:pt x="90976" y="426735"/>
                      <a:pt x="0" y="331207"/>
                      <a:pt x="0" y="213367"/>
                    </a:cubicBezTo>
                    <a:cubicBezTo>
                      <a:pt x="0" y="95528"/>
                      <a:pt x="90976" y="0"/>
                      <a:pt x="203200" y="0"/>
                    </a:cubicBezTo>
                    <a:lnTo>
                      <a:pt x="1217391" y="0"/>
                    </a:lnTo>
                  </a:path>
                </a:pathLst>
              </a:custGeom>
              <a:solidFill>
                <a:srgbClr val="B4C0D7"/>
              </a:solidFill>
            </p:spPr>
            <p:txBody>
              <a:bodyPr/>
              <a:lstStyle/>
              <a:p>
                <a:endParaRPr lang="en-US"/>
              </a:p>
            </p:txBody>
          </p:sp>
          <p:sp>
            <p:nvSpPr>
              <p:cNvPr id="85" name="TextBox 85"/>
              <p:cNvSpPr txBox="1"/>
              <p:nvPr/>
            </p:nvSpPr>
            <p:spPr>
              <a:xfrm>
                <a:off x="0" y="-38100"/>
                <a:ext cx="812800" cy="444500"/>
              </a:xfrm>
              <a:prstGeom prst="rect">
                <a:avLst/>
              </a:prstGeom>
            </p:spPr>
            <p:txBody>
              <a:bodyPr lIns="50800" tIns="50800" rIns="50800" bIns="50800" rtlCol="0" anchor="ctr"/>
              <a:lstStyle/>
              <a:p>
                <a:pPr algn="ctr">
                  <a:lnSpc>
                    <a:spcPts val="2659"/>
                  </a:lnSpc>
                </a:pPr>
                <a:r>
                  <a:rPr lang="en-US" sz="1899">
                    <a:solidFill>
                      <a:srgbClr val="000000"/>
                    </a:solidFill>
                    <a:latin typeface="Open Sans Light"/>
                  </a:rPr>
                  <a:t> </a:t>
                </a:r>
              </a:p>
            </p:txBody>
          </p:sp>
        </p:grpSp>
        <p:sp>
          <p:nvSpPr>
            <p:cNvPr id="86" name="TextBox 86"/>
            <p:cNvSpPr txBox="1"/>
            <p:nvPr/>
          </p:nvSpPr>
          <p:spPr>
            <a:xfrm>
              <a:off x="129598" y="124547"/>
              <a:ext cx="2598027"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3. Log out</a:t>
              </a:r>
            </a:p>
          </p:txBody>
        </p:sp>
      </p:grpSp>
      <p:grpSp>
        <p:nvGrpSpPr>
          <p:cNvPr id="87" name="Group 87"/>
          <p:cNvGrpSpPr/>
          <p:nvPr/>
        </p:nvGrpSpPr>
        <p:grpSpPr>
          <a:xfrm>
            <a:off x="8001023" y="5570526"/>
            <a:ext cx="3957209" cy="741038"/>
            <a:chOff x="0" y="0"/>
            <a:chExt cx="5276278" cy="988051"/>
          </a:xfrm>
        </p:grpSpPr>
        <p:grpSp>
          <p:nvGrpSpPr>
            <p:cNvPr id="88" name="Group 88"/>
            <p:cNvGrpSpPr/>
            <p:nvPr/>
          </p:nvGrpSpPr>
          <p:grpSpPr>
            <a:xfrm>
              <a:off x="0" y="0"/>
              <a:ext cx="5276278" cy="988051"/>
              <a:chOff x="0" y="0"/>
              <a:chExt cx="1420591" cy="266024"/>
            </a:xfrm>
          </p:grpSpPr>
          <p:sp>
            <p:nvSpPr>
              <p:cNvPr id="89" name="Freeform 89"/>
              <p:cNvSpPr/>
              <p:nvPr/>
            </p:nvSpPr>
            <p:spPr>
              <a:xfrm>
                <a:off x="0" y="0"/>
                <a:ext cx="1420591" cy="266024"/>
              </a:xfrm>
              <a:custGeom>
                <a:avLst/>
                <a:gdLst/>
                <a:ahLst/>
                <a:cxnLst/>
                <a:rect l="l" t="t" r="r" b="b"/>
                <a:pathLst>
                  <a:path w="1420591" h="266024">
                    <a:moveTo>
                      <a:pt x="1217391" y="0"/>
                    </a:moveTo>
                    <a:cubicBezTo>
                      <a:pt x="1329616" y="0"/>
                      <a:pt x="1420591" y="59552"/>
                      <a:pt x="1420591" y="133012"/>
                    </a:cubicBezTo>
                    <a:cubicBezTo>
                      <a:pt x="1420591" y="206472"/>
                      <a:pt x="1329616" y="266024"/>
                      <a:pt x="1217391" y="266024"/>
                    </a:cubicBezTo>
                    <a:lnTo>
                      <a:pt x="203200" y="266024"/>
                    </a:lnTo>
                    <a:cubicBezTo>
                      <a:pt x="90976" y="266024"/>
                      <a:pt x="0" y="206472"/>
                      <a:pt x="0" y="133012"/>
                    </a:cubicBezTo>
                    <a:cubicBezTo>
                      <a:pt x="0" y="59552"/>
                      <a:pt x="90976" y="0"/>
                      <a:pt x="203200" y="0"/>
                    </a:cubicBezTo>
                    <a:lnTo>
                      <a:pt x="1217391" y="0"/>
                    </a:lnTo>
                  </a:path>
                </a:pathLst>
              </a:custGeom>
              <a:solidFill>
                <a:srgbClr val="B4C0D7"/>
              </a:solidFill>
            </p:spPr>
            <p:txBody>
              <a:bodyPr/>
              <a:lstStyle/>
              <a:p>
                <a:endParaRPr lang="en-US"/>
              </a:p>
            </p:txBody>
          </p:sp>
          <p:sp>
            <p:nvSpPr>
              <p:cNvPr id="90" name="TextBox 90"/>
              <p:cNvSpPr txBox="1"/>
              <p:nvPr/>
            </p:nvSpPr>
            <p:spPr>
              <a:xfrm>
                <a:off x="0" y="-38100"/>
                <a:ext cx="812800" cy="444500"/>
              </a:xfrm>
              <a:prstGeom prst="rect">
                <a:avLst/>
              </a:prstGeom>
            </p:spPr>
            <p:txBody>
              <a:bodyPr lIns="50800" tIns="50800" rIns="50800" bIns="50800" rtlCol="0" anchor="ctr"/>
              <a:lstStyle/>
              <a:p>
                <a:pPr algn="ctr">
                  <a:lnSpc>
                    <a:spcPts val="2659"/>
                  </a:lnSpc>
                </a:pPr>
                <a:r>
                  <a:rPr lang="en-US" sz="1899">
                    <a:solidFill>
                      <a:srgbClr val="000000"/>
                    </a:solidFill>
                    <a:latin typeface="Open Sans Light"/>
                  </a:rPr>
                  <a:t> </a:t>
                </a:r>
              </a:p>
            </p:txBody>
          </p:sp>
        </p:grpSp>
        <p:sp>
          <p:nvSpPr>
            <p:cNvPr id="91" name="TextBox 91"/>
            <p:cNvSpPr txBox="1"/>
            <p:nvPr/>
          </p:nvSpPr>
          <p:spPr>
            <a:xfrm>
              <a:off x="82689" y="210563"/>
              <a:ext cx="5110900" cy="580846"/>
            </a:xfrm>
            <a:prstGeom prst="rect">
              <a:avLst/>
            </a:prstGeom>
          </p:spPr>
          <p:txBody>
            <a:bodyPr lIns="0" tIns="0" rIns="0" bIns="0" rtlCol="0" anchor="t">
              <a:spAutoFit/>
            </a:bodyPr>
            <a:lstStyle/>
            <a:p>
              <a:pPr algn="ctr">
                <a:lnSpc>
                  <a:spcPts val="3682"/>
                </a:lnSpc>
              </a:pPr>
              <a:r>
                <a:rPr lang="en-US" sz="2630" dirty="0">
                  <a:solidFill>
                    <a:srgbClr val="343F56"/>
                  </a:solidFill>
                  <a:latin typeface="Roca One"/>
                </a:rPr>
                <a:t>16. Update order status</a:t>
              </a:r>
            </a:p>
          </p:txBody>
        </p:sp>
      </p:grpSp>
      <p:grpSp>
        <p:nvGrpSpPr>
          <p:cNvPr id="92" name="Group 92"/>
          <p:cNvGrpSpPr/>
          <p:nvPr/>
        </p:nvGrpSpPr>
        <p:grpSpPr>
          <a:xfrm>
            <a:off x="9309122" y="3555788"/>
            <a:ext cx="2570174" cy="660870"/>
            <a:chOff x="0" y="0"/>
            <a:chExt cx="3426898" cy="881161"/>
          </a:xfrm>
        </p:grpSpPr>
        <p:grpSp>
          <p:nvGrpSpPr>
            <p:cNvPr id="93" name="Group 93"/>
            <p:cNvGrpSpPr/>
            <p:nvPr/>
          </p:nvGrpSpPr>
          <p:grpSpPr>
            <a:xfrm>
              <a:off x="91857" y="0"/>
              <a:ext cx="3243184" cy="881161"/>
              <a:chOff x="0" y="0"/>
              <a:chExt cx="1127825" cy="306426"/>
            </a:xfrm>
          </p:grpSpPr>
          <p:sp>
            <p:nvSpPr>
              <p:cNvPr id="94" name="Freeform 94"/>
              <p:cNvSpPr/>
              <p:nvPr/>
            </p:nvSpPr>
            <p:spPr>
              <a:xfrm>
                <a:off x="0" y="0"/>
                <a:ext cx="1127825" cy="306426"/>
              </a:xfrm>
              <a:custGeom>
                <a:avLst/>
                <a:gdLst/>
                <a:ahLst/>
                <a:cxnLst/>
                <a:rect l="l" t="t" r="r" b="b"/>
                <a:pathLst>
                  <a:path w="1127825" h="306426">
                    <a:moveTo>
                      <a:pt x="924625" y="0"/>
                    </a:moveTo>
                    <a:cubicBezTo>
                      <a:pt x="1036849" y="0"/>
                      <a:pt x="1127825" y="68596"/>
                      <a:pt x="1127825" y="153213"/>
                    </a:cubicBezTo>
                    <a:cubicBezTo>
                      <a:pt x="1127825" y="237830"/>
                      <a:pt x="1036849" y="306426"/>
                      <a:pt x="924625" y="306426"/>
                    </a:cubicBezTo>
                    <a:lnTo>
                      <a:pt x="203200" y="306426"/>
                    </a:lnTo>
                    <a:cubicBezTo>
                      <a:pt x="90976" y="306426"/>
                      <a:pt x="0" y="237830"/>
                      <a:pt x="0" y="153213"/>
                    </a:cubicBezTo>
                    <a:cubicBezTo>
                      <a:pt x="0" y="68596"/>
                      <a:pt x="90976" y="0"/>
                      <a:pt x="203200" y="0"/>
                    </a:cubicBezTo>
                    <a:lnTo>
                      <a:pt x="924625" y="0"/>
                    </a:lnTo>
                  </a:path>
                </a:pathLst>
              </a:custGeom>
              <a:solidFill>
                <a:srgbClr val="FFFFFF"/>
              </a:solidFill>
            </p:spPr>
            <p:txBody>
              <a:bodyPr/>
              <a:lstStyle/>
              <a:p>
                <a:endParaRPr lang="en-US"/>
              </a:p>
            </p:txBody>
          </p:sp>
          <p:sp>
            <p:nvSpPr>
              <p:cNvPr id="95" name="TextBox 9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96" name="TextBox 96"/>
            <p:cNvSpPr txBox="1"/>
            <p:nvPr/>
          </p:nvSpPr>
          <p:spPr>
            <a:xfrm>
              <a:off x="0" y="183649"/>
              <a:ext cx="3426898"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View products </a:t>
              </a:r>
            </a:p>
          </p:txBody>
        </p:sp>
      </p:grpSp>
      <p:grpSp>
        <p:nvGrpSpPr>
          <p:cNvPr id="97" name="Group 97"/>
          <p:cNvGrpSpPr/>
          <p:nvPr/>
        </p:nvGrpSpPr>
        <p:grpSpPr>
          <a:xfrm>
            <a:off x="8760518" y="2006103"/>
            <a:ext cx="3219013" cy="966967"/>
            <a:chOff x="0" y="0"/>
            <a:chExt cx="4292018" cy="1289290"/>
          </a:xfrm>
        </p:grpSpPr>
        <p:grpSp>
          <p:nvGrpSpPr>
            <p:cNvPr id="98" name="Group 98"/>
            <p:cNvGrpSpPr/>
            <p:nvPr/>
          </p:nvGrpSpPr>
          <p:grpSpPr>
            <a:xfrm>
              <a:off x="0" y="0"/>
              <a:ext cx="4292018" cy="1289290"/>
              <a:chOff x="0" y="0"/>
              <a:chExt cx="1420591" cy="426735"/>
            </a:xfrm>
          </p:grpSpPr>
          <p:sp>
            <p:nvSpPr>
              <p:cNvPr id="99" name="Freeform 99"/>
              <p:cNvSpPr/>
              <p:nvPr/>
            </p:nvSpPr>
            <p:spPr>
              <a:xfrm>
                <a:off x="0" y="0"/>
                <a:ext cx="1420591" cy="426735"/>
              </a:xfrm>
              <a:custGeom>
                <a:avLst/>
                <a:gdLst/>
                <a:ahLst/>
                <a:cxnLst/>
                <a:rect l="l" t="t" r="r" b="b"/>
                <a:pathLst>
                  <a:path w="1420591" h="426735">
                    <a:moveTo>
                      <a:pt x="1217391" y="0"/>
                    </a:moveTo>
                    <a:cubicBezTo>
                      <a:pt x="1329616" y="0"/>
                      <a:pt x="1420591" y="95528"/>
                      <a:pt x="1420591" y="213367"/>
                    </a:cubicBezTo>
                    <a:cubicBezTo>
                      <a:pt x="1420591" y="331207"/>
                      <a:pt x="1329616" y="426735"/>
                      <a:pt x="1217391" y="426735"/>
                    </a:cubicBezTo>
                    <a:lnTo>
                      <a:pt x="203200" y="426735"/>
                    </a:lnTo>
                    <a:cubicBezTo>
                      <a:pt x="90976" y="426735"/>
                      <a:pt x="0" y="331207"/>
                      <a:pt x="0" y="213367"/>
                    </a:cubicBezTo>
                    <a:cubicBezTo>
                      <a:pt x="0" y="95528"/>
                      <a:pt x="90976" y="0"/>
                      <a:pt x="203200" y="0"/>
                    </a:cubicBezTo>
                    <a:lnTo>
                      <a:pt x="1217391" y="0"/>
                    </a:lnTo>
                  </a:path>
                </a:pathLst>
              </a:custGeom>
              <a:solidFill>
                <a:srgbClr val="FFFFFF"/>
              </a:solidFill>
            </p:spPr>
            <p:txBody>
              <a:bodyPr/>
              <a:lstStyle/>
              <a:p>
                <a:endParaRPr lang="en-US"/>
              </a:p>
            </p:txBody>
          </p:sp>
          <p:sp>
            <p:nvSpPr>
              <p:cNvPr id="100" name="TextBox 100"/>
              <p:cNvSpPr txBox="1"/>
              <p:nvPr/>
            </p:nvSpPr>
            <p:spPr>
              <a:xfrm>
                <a:off x="0" y="-38100"/>
                <a:ext cx="812800" cy="444500"/>
              </a:xfrm>
              <a:prstGeom prst="rect">
                <a:avLst/>
              </a:prstGeom>
            </p:spPr>
            <p:txBody>
              <a:bodyPr lIns="50800" tIns="50800" rIns="50800" bIns="50800" rtlCol="0" anchor="ctr"/>
              <a:lstStyle/>
              <a:p>
                <a:pPr algn="ctr">
                  <a:lnSpc>
                    <a:spcPts val="2659"/>
                  </a:lnSpc>
                </a:pPr>
                <a:r>
                  <a:rPr lang="en-US" sz="1899">
                    <a:solidFill>
                      <a:srgbClr val="000000"/>
                    </a:solidFill>
                    <a:latin typeface="Open Sans Light"/>
                  </a:rPr>
                  <a:t> </a:t>
                </a:r>
              </a:p>
            </p:txBody>
          </p:sp>
        </p:grpSp>
        <p:sp>
          <p:nvSpPr>
            <p:cNvPr id="101" name="TextBox 101"/>
            <p:cNvSpPr txBox="1"/>
            <p:nvPr/>
          </p:nvSpPr>
          <p:spPr>
            <a:xfrm>
              <a:off x="296078" y="121466"/>
              <a:ext cx="3699862" cy="1008257"/>
            </a:xfrm>
            <a:prstGeom prst="rect">
              <a:avLst/>
            </a:prstGeom>
          </p:spPr>
          <p:txBody>
            <a:bodyPr lIns="0" tIns="0" rIns="0" bIns="0" rtlCol="0" anchor="t">
              <a:spAutoFit/>
            </a:bodyPr>
            <a:lstStyle/>
            <a:p>
              <a:pPr algn="ctr">
                <a:lnSpc>
                  <a:spcPts val="3091"/>
                </a:lnSpc>
              </a:pPr>
              <a:r>
                <a:rPr lang="en-US" sz="2208">
                  <a:solidFill>
                    <a:srgbClr val="343F56"/>
                  </a:solidFill>
                  <a:latin typeface="Roca One"/>
                </a:rPr>
                <a:t>Manage product categorization</a:t>
              </a:r>
            </a:p>
          </p:txBody>
        </p:sp>
      </p:grpSp>
      <p:grpSp>
        <p:nvGrpSpPr>
          <p:cNvPr id="102" name="Group 102"/>
          <p:cNvGrpSpPr/>
          <p:nvPr/>
        </p:nvGrpSpPr>
        <p:grpSpPr>
          <a:xfrm>
            <a:off x="264171" y="9056655"/>
            <a:ext cx="2279564" cy="687348"/>
            <a:chOff x="0" y="0"/>
            <a:chExt cx="3039419" cy="916464"/>
          </a:xfrm>
        </p:grpSpPr>
        <p:grpSp>
          <p:nvGrpSpPr>
            <p:cNvPr id="103" name="Group 103"/>
            <p:cNvGrpSpPr/>
            <p:nvPr/>
          </p:nvGrpSpPr>
          <p:grpSpPr>
            <a:xfrm>
              <a:off x="154532" y="0"/>
              <a:ext cx="2742879" cy="916464"/>
              <a:chOff x="0" y="0"/>
              <a:chExt cx="1127825" cy="376835"/>
            </a:xfrm>
          </p:grpSpPr>
          <p:sp>
            <p:nvSpPr>
              <p:cNvPr id="104" name="Freeform 104"/>
              <p:cNvSpPr/>
              <p:nvPr/>
            </p:nvSpPr>
            <p:spPr>
              <a:xfrm>
                <a:off x="0" y="0"/>
                <a:ext cx="1127825" cy="376835"/>
              </a:xfrm>
              <a:custGeom>
                <a:avLst/>
                <a:gdLst/>
                <a:ahLst/>
                <a:cxnLst/>
                <a:rect l="l" t="t" r="r" b="b"/>
                <a:pathLst>
                  <a:path w="1127825" h="376835">
                    <a:moveTo>
                      <a:pt x="924625" y="0"/>
                    </a:moveTo>
                    <a:cubicBezTo>
                      <a:pt x="1036849" y="0"/>
                      <a:pt x="1127825" y="84357"/>
                      <a:pt x="1127825" y="188417"/>
                    </a:cubicBezTo>
                    <a:cubicBezTo>
                      <a:pt x="1127825" y="292477"/>
                      <a:pt x="1036849" y="376835"/>
                      <a:pt x="924625" y="376835"/>
                    </a:cubicBezTo>
                    <a:lnTo>
                      <a:pt x="203200" y="376835"/>
                    </a:lnTo>
                    <a:cubicBezTo>
                      <a:pt x="90976" y="376835"/>
                      <a:pt x="0" y="292477"/>
                      <a:pt x="0" y="188417"/>
                    </a:cubicBezTo>
                    <a:cubicBezTo>
                      <a:pt x="0" y="84357"/>
                      <a:pt x="90976" y="0"/>
                      <a:pt x="203200" y="0"/>
                    </a:cubicBezTo>
                    <a:lnTo>
                      <a:pt x="924625" y="0"/>
                    </a:lnTo>
                  </a:path>
                </a:pathLst>
              </a:custGeom>
              <a:solidFill>
                <a:srgbClr val="FFFFFF"/>
              </a:solidFill>
            </p:spPr>
            <p:txBody>
              <a:bodyPr/>
              <a:lstStyle/>
              <a:p>
                <a:endParaRPr lang="en-US"/>
              </a:p>
            </p:txBody>
          </p:sp>
          <p:sp>
            <p:nvSpPr>
              <p:cNvPr id="105" name="TextBox 10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06" name="TextBox 106"/>
            <p:cNvSpPr txBox="1"/>
            <p:nvPr/>
          </p:nvSpPr>
          <p:spPr>
            <a:xfrm>
              <a:off x="0" y="218249"/>
              <a:ext cx="3039419"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Purchase</a:t>
              </a:r>
            </a:p>
          </p:txBody>
        </p:sp>
      </p:grpSp>
      <p:grpSp>
        <p:nvGrpSpPr>
          <p:cNvPr id="107" name="Group 107"/>
          <p:cNvGrpSpPr/>
          <p:nvPr/>
        </p:nvGrpSpPr>
        <p:grpSpPr>
          <a:xfrm>
            <a:off x="3191390" y="7801131"/>
            <a:ext cx="4186137" cy="890802"/>
            <a:chOff x="0" y="0"/>
            <a:chExt cx="5581516" cy="1187736"/>
          </a:xfrm>
        </p:grpSpPr>
        <p:grpSp>
          <p:nvGrpSpPr>
            <p:cNvPr id="108" name="Group 108"/>
            <p:cNvGrpSpPr/>
            <p:nvPr/>
          </p:nvGrpSpPr>
          <p:grpSpPr>
            <a:xfrm>
              <a:off x="0" y="0"/>
              <a:ext cx="5581516" cy="1187736"/>
              <a:chOff x="0" y="0"/>
              <a:chExt cx="1474424" cy="313755"/>
            </a:xfrm>
          </p:grpSpPr>
          <p:sp>
            <p:nvSpPr>
              <p:cNvPr id="109" name="Freeform 109"/>
              <p:cNvSpPr/>
              <p:nvPr/>
            </p:nvSpPr>
            <p:spPr>
              <a:xfrm>
                <a:off x="0" y="0"/>
                <a:ext cx="1474424" cy="313755"/>
              </a:xfrm>
              <a:custGeom>
                <a:avLst/>
                <a:gdLst/>
                <a:ahLst/>
                <a:cxnLst/>
                <a:rect l="l" t="t" r="r" b="b"/>
                <a:pathLst>
                  <a:path w="1474424" h="313755">
                    <a:moveTo>
                      <a:pt x="1271224" y="0"/>
                    </a:moveTo>
                    <a:cubicBezTo>
                      <a:pt x="1383448" y="0"/>
                      <a:pt x="1474424" y="70236"/>
                      <a:pt x="1474424" y="156877"/>
                    </a:cubicBezTo>
                    <a:cubicBezTo>
                      <a:pt x="1474424" y="243518"/>
                      <a:pt x="1383448" y="313755"/>
                      <a:pt x="1271224" y="313755"/>
                    </a:cubicBezTo>
                    <a:lnTo>
                      <a:pt x="203200" y="313755"/>
                    </a:lnTo>
                    <a:cubicBezTo>
                      <a:pt x="90976" y="313755"/>
                      <a:pt x="0" y="243518"/>
                      <a:pt x="0" y="156877"/>
                    </a:cubicBezTo>
                    <a:cubicBezTo>
                      <a:pt x="0" y="70236"/>
                      <a:pt x="90976" y="0"/>
                      <a:pt x="203200" y="0"/>
                    </a:cubicBezTo>
                    <a:lnTo>
                      <a:pt x="1271224" y="0"/>
                    </a:lnTo>
                  </a:path>
                </a:pathLst>
              </a:custGeom>
              <a:solidFill>
                <a:srgbClr val="FFFFFF"/>
              </a:solidFill>
            </p:spPr>
            <p:txBody>
              <a:bodyPr/>
              <a:lstStyle/>
              <a:p>
                <a:endParaRPr lang="en-US"/>
              </a:p>
            </p:txBody>
          </p:sp>
          <p:sp>
            <p:nvSpPr>
              <p:cNvPr id="110" name="TextBox 110"/>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11" name="TextBox 111"/>
            <p:cNvSpPr txBox="1"/>
            <p:nvPr/>
          </p:nvSpPr>
          <p:spPr>
            <a:xfrm>
              <a:off x="137035" y="317998"/>
              <a:ext cx="5307447"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Check order information </a:t>
              </a:r>
            </a:p>
          </p:txBody>
        </p:sp>
      </p:grpSp>
      <p:grpSp>
        <p:nvGrpSpPr>
          <p:cNvPr id="112" name="Group 112"/>
          <p:cNvGrpSpPr/>
          <p:nvPr/>
        </p:nvGrpSpPr>
        <p:grpSpPr>
          <a:xfrm>
            <a:off x="8410702" y="9379934"/>
            <a:ext cx="3978509" cy="718451"/>
            <a:chOff x="0" y="0"/>
            <a:chExt cx="5304678" cy="957934"/>
          </a:xfrm>
        </p:grpSpPr>
        <p:grpSp>
          <p:nvGrpSpPr>
            <p:cNvPr id="113" name="Group 113"/>
            <p:cNvGrpSpPr/>
            <p:nvPr/>
          </p:nvGrpSpPr>
          <p:grpSpPr>
            <a:xfrm>
              <a:off x="0" y="0"/>
              <a:ext cx="5304678" cy="957934"/>
              <a:chOff x="0" y="0"/>
              <a:chExt cx="1401294" cy="253050"/>
            </a:xfrm>
          </p:grpSpPr>
          <p:sp>
            <p:nvSpPr>
              <p:cNvPr id="114" name="Freeform 114"/>
              <p:cNvSpPr/>
              <p:nvPr/>
            </p:nvSpPr>
            <p:spPr>
              <a:xfrm>
                <a:off x="0" y="0"/>
                <a:ext cx="1401294" cy="253050"/>
              </a:xfrm>
              <a:custGeom>
                <a:avLst/>
                <a:gdLst/>
                <a:ahLst/>
                <a:cxnLst/>
                <a:rect l="l" t="t" r="r" b="b"/>
                <a:pathLst>
                  <a:path w="1401294" h="253050">
                    <a:moveTo>
                      <a:pt x="1198094" y="0"/>
                    </a:moveTo>
                    <a:cubicBezTo>
                      <a:pt x="1310318" y="0"/>
                      <a:pt x="1401294" y="56647"/>
                      <a:pt x="1401294" y="126525"/>
                    </a:cubicBezTo>
                    <a:cubicBezTo>
                      <a:pt x="1401294" y="196403"/>
                      <a:pt x="1310318" y="253050"/>
                      <a:pt x="1198094" y="253050"/>
                    </a:cubicBezTo>
                    <a:lnTo>
                      <a:pt x="203200" y="253050"/>
                    </a:lnTo>
                    <a:cubicBezTo>
                      <a:pt x="90976" y="253050"/>
                      <a:pt x="0" y="196403"/>
                      <a:pt x="0" y="126525"/>
                    </a:cubicBezTo>
                    <a:cubicBezTo>
                      <a:pt x="0" y="56647"/>
                      <a:pt x="90976" y="0"/>
                      <a:pt x="203200" y="0"/>
                    </a:cubicBezTo>
                    <a:lnTo>
                      <a:pt x="1198094" y="0"/>
                    </a:lnTo>
                  </a:path>
                </a:pathLst>
              </a:custGeom>
              <a:solidFill>
                <a:srgbClr val="FFFFFF"/>
              </a:solidFill>
            </p:spPr>
            <p:txBody>
              <a:bodyPr/>
              <a:lstStyle/>
              <a:p>
                <a:endParaRPr lang="en-US"/>
              </a:p>
            </p:txBody>
          </p:sp>
          <p:sp>
            <p:nvSpPr>
              <p:cNvPr id="115" name="TextBox 115"/>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116" name="TextBox 116"/>
            <p:cNvSpPr txBox="1"/>
            <p:nvPr/>
          </p:nvSpPr>
          <p:spPr>
            <a:xfrm>
              <a:off x="310982" y="225142"/>
              <a:ext cx="4755207" cy="580846"/>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Check store statistics</a:t>
              </a:r>
            </a:p>
          </p:txBody>
        </p:sp>
      </p:grpSp>
      <p:sp>
        <p:nvSpPr>
          <p:cNvPr id="117" name="Freeform 117"/>
          <p:cNvSpPr/>
          <p:nvPr/>
        </p:nvSpPr>
        <p:spPr>
          <a:xfrm>
            <a:off x="8456279" y="25929"/>
            <a:ext cx="412901" cy="1112191"/>
          </a:xfrm>
          <a:custGeom>
            <a:avLst/>
            <a:gdLst/>
            <a:ahLst/>
            <a:cxnLst/>
            <a:rect l="l" t="t" r="r" b="b"/>
            <a:pathLst>
              <a:path w="412901" h="1112191">
                <a:moveTo>
                  <a:pt x="0" y="0"/>
                </a:moveTo>
                <a:lnTo>
                  <a:pt x="412901" y="0"/>
                </a:lnTo>
                <a:lnTo>
                  <a:pt x="412901" y="1112191"/>
                </a:lnTo>
                <a:lnTo>
                  <a:pt x="0" y="1112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8" name="AutoShape 118"/>
          <p:cNvSpPr/>
          <p:nvPr/>
        </p:nvSpPr>
        <p:spPr>
          <a:xfrm>
            <a:off x="770728" y="574607"/>
            <a:ext cx="7672978" cy="46712"/>
          </a:xfrm>
          <a:prstGeom prst="line">
            <a:avLst/>
          </a:prstGeom>
          <a:ln w="38100" cap="flat">
            <a:solidFill>
              <a:srgbClr val="343F56"/>
            </a:solidFill>
            <a:prstDash val="solid"/>
            <a:headEnd type="none" w="sm" len="sm"/>
            <a:tailEnd type="diamond" w="lg" len="lg"/>
          </a:ln>
        </p:spPr>
        <p:txBody>
          <a:bodyPr/>
          <a:lstStyle/>
          <a:p>
            <a:endParaRPr lang="en-US"/>
          </a:p>
        </p:txBody>
      </p:sp>
      <p:sp>
        <p:nvSpPr>
          <p:cNvPr id="119" name="AutoShape 119"/>
          <p:cNvSpPr/>
          <p:nvPr/>
        </p:nvSpPr>
        <p:spPr>
          <a:xfrm>
            <a:off x="789778" y="553052"/>
            <a:ext cx="0" cy="4069626"/>
          </a:xfrm>
          <a:prstGeom prst="line">
            <a:avLst/>
          </a:prstGeom>
          <a:ln w="38100" cap="flat">
            <a:solidFill>
              <a:srgbClr val="343F56"/>
            </a:solidFill>
            <a:prstDash val="solid"/>
            <a:headEnd type="none" w="sm" len="sm"/>
            <a:tailEnd type="none" w="sm" len="sm"/>
          </a:ln>
        </p:spPr>
        <p:txBody>
          <a:bodyPr/>
          <a:lstStyle/>
          <a:p>
            <a:endParaRPr lang="en-US"/>
          </a:p>
        </p:txBody>
      </p:sp>
      <p:sp>
        <p:nvSpPr>
          <p:cNvPr id="120" name="TextBox 120"/>
          <p:cNvSpPr txBox="1"/>
          <p:nvPr/>
        </p:nvSpPr>
        <p:spPr>
          <a:xfrm>
            <a:off x="6772721" y="124561"/>
            <a:ext cx="2279564" cy="447541"/>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Guest</a:t>
            </a:r>
          </a:p>
        </p:txBody>
      </p:sp>
      <p:sp>
        <p:nvSpPr>
          <p:cNvPr id="121" name="TextBox 121"/>
          <p:cNvSpPr txBox="1"/>
          <p:nvPr/>
        </p:nvSpPr>
        <p:spPr>
          <a:xfrm>
            <a:off x="701602" y="4577457"/>
            <a:ext cx="2279564" cy="447541"/>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Customer</a:t>
            </a:r>
          </a:p>
        </p:txBody>
      </p:sp>
      <p:sp>
        <p:nvSpPr>
          <p:cNvPr id="122" name="Freeform 122"/>
          <p:cNvSpPr/>
          <p:nvPr/>
        </p:nvSpPr>
        <p:spPr>
          <a:xfrm>
            <a:off x="595937" y="4592565"/>
            <a:ext cx="412901" cy="1112191"/>
          </a:xfrm>
          <a:custGeom>
            <a:avLst/>
            <a:gdLst/>
            <a:ahLst/>
            <a:cxnLst/>
            <a:rect l="l" t="t" r="r" b="b"/>
            <a:pathLst>
              <a:path w="412901" h="1112191">
                <a:moveTo>
                  <a:pt x="0" y="0"/>
                </a:moveTo>
                <a:lnTo>
                  <a:pt x="412901" y="0"/>
                </a:lnTo>
                <a:lnTo>
                  <a:pt x="412901" y="1112191"/>
                </a:lnTo>
                <a:lnTo>
                  <a:pt x="0" y="1112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3" name="TextBox 123"/>
          <p:cNvSpPr txBox="1"/>
          <p:nvPr/>
        </p:nvSpPr>
        <p:spPr>
          <a:xfrm>
            <a:off x="16427033" y="7798554"/>
            <a:ext cx="1724021" cy="447541"/>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Seller</a:t>
            </a:r>
          </a:p>
        </p:txBody>
      </p:sp>
      <p:sp>
        <p:nvSpPr>
          <p:cNvPr id="124" name="Freeform 124"/>
          <p:cNvSpPr/>
          <p:nvPr/>
        </p:nvSpPr>
        <p:spPr>
          <a:xfrm>
            <a:off x="16878820" y="6673581"/>
            <a:ext cx="412901" cy="1112191"/>
          </a:xfrm>
          <a:custGeom>
            <a:avLst/>
            <a:gdLst/>
            <a:ahLst/>
            <a:cxnLst/>
            <a:rect l="l" t="t" r="r" b="b"/>
            <a:pathLst>
              <a:path w="412901" h="1112191">
                <a:moveTo>
                  <a:pt x="0" y="0"/>
                </a:moveTo>
                <a:lnTo>
                  <a:pt x="412901" y="0"/>
                </a:lnTo>
                <a:lnTo>
                  <a:pt x="412901" y="1112192"/>
                </a:lnTo>
                <a:lnTo>
                  <a:pt x="0" y="1112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5" name="TextBox 125"/>
          <p:cNvSpPr txBox="1"/>
          <p:nvPr/>
        </p:nvSpPr>
        <p:spPr>
          <a:xfrm>
            <a:off x="15874167" y="3680820"/>
            <a:ext cx="2279564" cy="447541"/>
          </a:xfrm>
          <a:prstGeom prst="rect">
            <a:avLst/>
          </a:prstGeom>
        </p:spPr>
        <p:txBody>
          <a:bodyPr lIns="0" tIns="0" rIns="0" bIns="0" rtlCol="0" anchor="t">
            <a:spAutoFit/>
          </a:bodyPr>
          <a:lstStyle/>
          <a:p>
            <a:pPr algn="ctr">
              <a:lnSpc>
                <a:spcPts val="3682"/>
              </a:lnSpc>
            </a:pPr>
            <a:r>
              <a:rPr lang="en-US" sz="2630">
                <a:solidFill>
                  <a:srgbClr val="343F56"/>
                </a:solidFill>
                <a:latin typeface="Roca One"/>
              </a:rPr>
              <a:t>Admin</a:t>
            </a:r>
          </a:p>
        </p:txBody>
      </p:sp>
      <p:sp>
        <p:nvSpPr>
          <p:cNvPr id="126" name="Freeform 126"/>
          <p:cNvSpPr/>
          <p:nvPr/>
        </p:nvSpPr>
        <p:spPr>
          <a:xfrm>
            <a:off x="16657660" y="2557752"/>
            <a:ext cx="412901" cy="1112191"/>
          </a:xfrm>
          <a:custGeom>
            <a:avLst/>
            <a:gdLst/>
            <a:ahLst/>
            <a:cxnLst/>
            <a:rect l="l" t="t" r="r" b="b"/>
            <a:pathLst>
              <a:path w="412901" h="1112191">
                <a:moveTo>
                  <a:pt x="0" y="0"/>
                </a:moveTo>
                <a:lnTo>
                  <a:pt x="412901" y="0"/>
                </a:lnTo>
                <a:lnTo>
                  <a:pt x="412901" y="1112191"/>
                </a:lnTo>
                <a:lnTo>
                  <a:pt x="0" y="1112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7" name="AutoShape 127"/>
          <p:cNvSpPr/>
          <p:nvPr/>
        </p:nvSpPr>
        <p:spPr>
          <a:xfrm>
            <a:off x="17947281" y="572156"/>
            <a:ext cx="42746" cy="6657521"/>
          </a:xfrm>
          <a:prstGeom prst="line">
            <a:avLst/>
          </a:prstGeom>
          <a:ln w="38100" cap="flat">
            <a:solidFill>
              <a:srgbClr val="343F56"/>
            </a:solidFill>
            <a:prstDash val="solid"/>
            <a:headEnd type="none" w="sm" len="sm"/>
            <a:tailEnd type="none" w="sm" len="sm"/>
          </a:ln>
        </p:spPr>
        <p:txBody>
          <a:bodyPr/>
          <a:lstStyle/>
          <a:p>
            <a:endParaRPr lang="en-US"/>
          </a:p>
        </p:txBody>
      </p:sp>
      <p:sp>
        <p:nvSpPr>
          <p:cNvPr id="128" name="AutoShape 128"/>
          <p:cNvSpPr/>
          <p:nvPr/>
        </p:nvSpPr>
        <p:spPr>
          <a:xfrm flipV="1">
            <a:off x="17291721" y="7227793"/>
            <a:ext cx="717356" cy="1884"/>
          </a:xfrm>
          <a:prstGeom prst="line">
            <a:avLst/>
          </a:prstGeom>
          <a:ln w="38100" cap="flat">
            <a:solidFill>
              <a:srgbClr val="343F56"/>
            </a:solidFill>
            <a:prstDash val="solid"/>
            <a:headEnd type="none" w="sm" len="sm"/>
            <a:tailEnd type="none" w="sm" len="sm"/>
          </a:ln>
        </p:spPr>
        <p:txBody>
          <a:bodyPr/>
          <a:lstStyle/>
          <a:p>
            <a:endParaRPr lang="en-US"/>
          </a:p>
        </p:txBody>
      </p:sp>
      <p:sp>
        <p:nvSpPr>
          <p:cNvPr id="129" name="AutoShape 129"/>
          <p:cNvSpPr/>
          <p:nvPr/>
        </p:nvSpPr>
        <p:spPr>
          <a:xfrm flipV="1">
            <a:off x="17070561" y="3111187"/>
            <a:ext cx="876673" cy="2153"/>
          </a:xfrm>
          <a:prstGeom prst="line">
            <a:avLst/>
          </a:prstGeom>
          <a:ln w="38100" cap="flat">
            <a:solidFill>
              <a:srgbClr val="343F56"/>
            </a:solidFill>
            <a:prstDash val="solid"/>
            <a:headEnd type="none" w="sm" len="sm"/>
            <a:tailEnd type="none" w="sm" len="sm"/>
          </a:ln>
        </p:spPr>
        <p:txBody>
          <a:bodyPr/>
          <a:lstStyle/>
          <a:p>
            <a:endParaRPr lang="en-US"/>
          </a:p>
        </p:txBody>
      </p:sp>
      <p:sp>
        <p:nvSpPr>
          <p:cNvPr id="130" name="AutoShape 130"/>
          <p:cNvSpPr/>
          <p:nvPr/>
        </p:nvSpPr>
        <p:spPr>
          <a:xfrm flipV="1">
            <a:off x="8869180" y="572102"/>
            <a:ext cx="9059051" cy="9701"/>
          </a:xfrm>
          <a:prstGeom prst="line">
            <a:avLst/>
          </a:prstGeom>
          <a:ln w="38100" cap="flat">
            <a:solidFill>
              <a:srgbClr val="343F56"/>
            </a:solidFill>
            <a:prstDash val="solid"/>
            <a:headEnd type="diamond" w="lg" len="lg"/>
            <a:tailEnd type="none" w="sm" len="sm"/>
          </a:ln>
        </p:spPr>
        <p:txBody>
          <a:bodyPr/>
          <a:lstStyle/>
          <a:p>
            <a:endParaRPr lang="en-US"/>
          </a:p>
        </p:txBody>
      </p:sp>
      <p:sp>
        <p:nvSpPr>
          <p:cNvPr id="131" name="AutoShape 131"/>
          <p:cNvSpPr/>
          <p:nvPr/>
        </p:nvSpPr>
        <p:spPr>
          <a:xfrm flipV="1">
            <a:off x="1009012" y="5143500"/>
            <a:ext cx="1664743" cy="14685"/>
          </a:xfrm>
          <a:prstGeom prst="line">
            <a:avLst/>
          </a:prstGeom>
          <a:ln w="38100" cap="flat">
            <a:solidFill>
              <a:srgbClr val="343F56"/>
            </a:solidFill>
            <a:prstDash val="solid"/>
            <a:headEnd type="none" w="sm" len="sm"/>
            <a:tailEnd type="none" w="sm" len="sm"/>
          </a:ln>
        </p:spPr>
        <p:txBody>
          <a:bodyPr/>
          <a:lstStyle/>
          <a:p>
            <a:endParaRPr lang="en-US"/>
          </a:p>
        </p:txBody>
      </p:sp>
      <p:sp>
        <p:nvSpPr>
          <p:cNvPr id="132" name="AutoShape 132"/>
          <p:cNvSpPr/>
          <p:nvPr/>
        </p:nvSpPr>
        <p:spPr>
          <a:xfrm>
            <a:off x="2673923" y="5150843"/>
            <a:ext cx="3097238" cy="160929"/>
          </a:xfrm>
          <a:prstGeom prst="line">
            <a:avLst/>
          </a:prstGeom>
          <a:ln w="38100" cap="flat">
            <a:solidFill>
              <a:srgbClr val="343F56"/>
            </a:solidFill>
            <a:prstDash val="solid"/>
            <a:headEnd type="none" w="sm" len="sm"/>
            <a:tailEnd type="none" w="sm" len="sm"/>
          </a:ln>
        </p:spPr>
        <p:txBody>
          <a:bodyPr/>
          <a:lstStyle/>
          <a:p>
            <a:endParaRPr lang="en-US"/>
          </a:p>
        </p:txBody>
      </p:sp>
      <p:sp>
        <p:nvSpPr>
          <p:cNvPr id="133" name="AutoShape 133"/>
          <p:cNvSpPr/>
          <p:nvPr/>
        </p:nvSpPr>
        <p:spPr>
          <a:xfrm flipV="1">
            <a:off x="15874167" y="3132390"/>
            <a:ext cx="816817" cy="796013"/>
          </a:xfrm>
          <a:prstGeom prst="line">
            <a:avLst/>
          </a:prstGeom>
          <a:ln w="38100" cap="flat">
            <a:solidFill>
              <a:srgbClr val="343F56"/>
            </a:solidFill>
            <a:prstDash val="solid"/>
            <a:headEnd type="none" w="sm" len="sm"/>
            <a:tailEnd type="none" w="sm" len="sm"/>
          </a:ln>
        </p:spPr>
        <p:txBody>
          <a:bodyPr/>
          <a:lstStyle/>
          <a:p>
            <a:endParaRPr lang="en-US"/>
          </a:p>
        </p:txBody>
      </p:sp>
      <p:sp>
        <p:nvSpPr>
          <p:cNvPr id="134" name="AutoShape 134"/>
          <p:cNvSpPr/>
          <p:nvPr/>
        </p:nvSpPr>
        <p:spPr>
          <a:xfrm flipV="1">
            <a:off x="7914077" y="4914423"/>
            <a:ext cx="4792889" cy="397349"/>
          </a:xfrm>
          <a:prstGeom prst="line">
            <a:avLst/>
          </a:prstGeom>
          <a:ln w="38100" cap="flat">
            <a:solidFill>
              <a:srgbClr val="343F56"/>
            </a:solidFill>
            <a:prstDash val="solid"/>
            <a:headEnd type="none" w="sm" len="sm"/>
            <a:tailEnd type="none" w="sm" len="sm"/>
          </a:ln>
        </p:spPr>
        <p:txBody>
          <a:bodyPr/>
          <a:lstStyle/>
          <a:p>
            <a:endParaRPr lang="en-US"/>
          </a:p>
        </p:txBody>
      </p:sp>
      <p:sp>
        <p:nvSpPr>
          <p:cNvPr id="135" name="AutoShape 135"/>
          <p:cNvSpPr/>
          <p:nvPr/>
        </p:nvSpPr>
        <p:spPr>
          <a:xfrm flipV="1">
            <a:off x="7914077" y="5177235"/>
            <a:ext cx="5724066" cy="134537"/>
          </a:xfrm>
          <a:prstGeom prst="line">
            <a:avLst/>
          </a:prstGeom>
          <a:ln w="38100" cap="flat">
            <a:solidFill>
              <a:srgbClr val="343F56"/>
            </a:solidFill>
            <a:prstDash val="solid"/>
            <a:headEnd type="none" w="sm" len="sm"/>
            <a:tailEnd type="none" w="sm" len="sm"/>
          </a:ln>
        </p:spPr>
        <p:txBody>
          <a:bodyPr/>
          <a:lstStyle/>
          <a:p>
            <a:endParaRPr lang="en-US"/>
          </a:p>
        </p:txBody>
      </p:sp>
      <p:sp>
        <p:nvSpPr>
          <p:cNvPr id="136" name="AutoShape 136"/>
          <p:cNvSpPr/>
          <p:nvPr/>
        </p:nvSpPr>
        <p:spPr>
          <a:xfrm flipH="1" flipV="1">
            <a:off x="13640367" y="5196154"/>
            <a:ext cx="3238453" cy="2033523"/>
          </a:xfrm>
          <a:prstGeom prst="line">
            <a:avLst/>
          </a:prstGeom>
          <a:ln w="38100" cap="flat">
            <a:solidFill>
              <a:srgbClr val="343F56"/>
            </a:solidFill>
            <a:prstDash val="solid"/>
            <a:headEnd type="none" w="sm" len="sm"/>
            <a:tailEnd type="none" w="sm" len="sm"/>
          </a:ln>
        </p:spPr>
        <p:txBody>
          <a:bodyPr/>
          <a:lstStyle/>
          <a:p>
            <a:endParaRPr lang="en-US"/>
          </a:p>
        </p:txBody>
      </p:sp>
      <p:sp>
        <p:nvSpPr>
          <p:cNvPr id="137" name="AutoShape 137"/>
          <p:cNvSpPr/>
          <p:nvPr/>
        </p:nvSpPr>
        <p:spPr>
          <a:xfrm flipV="1">
            <a:off x="12706966" y="3928403"/>
            <a:ext cx="3167201" cy="986020"/>
          </a:xfrm>
          <a:prstGeom prst="line">
            <a:avLst/>
          </a:prstGeom>
          <a:ln w="38100" cap="flat">
            <a:solidFill>
              <a:srgbClr val="343F56"/>
            </a:solidFill>
            <a:prstDash val="solid"/>
            <a:headEnd type="none" w="sm" len="sm"/>
            <a:tailEnd type="none" w="sm" len="sm"/>
          </a:ln>
        </p:spPr>
        <p:txBody>
          <a:bodyPr/>
          <a:lstStyle/>
          <a:p>
            <a:endParaRPr lang="en-US"/>
          </a:p>
        </p:txBody>
      </p:sp>
      <p:sp>
        <p:nvSpPr>
          <p:cNvPr id="138" name="AutoShape 138"/>
          <p:cNvSpPr/>
          <p:nvPr/>
        </p:nvSpPr>
        <p:spPr>
          <a:xfrm flipV="1">
            <a:off x="15281629" y="3159470"/>
            <a:ext cx="1422562" cy="450532"/>
          </a:xfrm>
          <a:prstGeom prst="line">
            <a:avLst/>
          </a:prstGeom>
          <a:ln w="38100" cap="flat">
            <a:solidFill>
              <a:srgbClr val="343F56"/>
            </a:solidFill>
            <a:prstDash val="solid"/>
            <a:headEnd type="none" w="sm" len="sm"/>
            <a:tailEnd type="none" w="sm" len="sm"/>
          </a:ln>
        </p:spPr>
        <p:txBody>
          <a:bodyPr/>
          <a:lstStyle/>
          <a:p>
            <a:endParaRPr lang="en-US"/>
          </a:p>
        </p:txBody>
      </p:sp>
      <p:sp>
        <p:nvSpPr>
          <p:cNvPr id="139" name="AutoShape 139"/>
          <p:cNvSpPr/>
          <p:nvPr/>
        </p:nvSpPr>
        <p:spPr>
          <a:xfrm>
            <a:off x="11908877" y="2705452"/>
            <a:ext cx="308061" cy="465487"/>
          </a:xfrm>
          <a:prstGeom prst="line">
            <a:avLst/>
          </a:prstGeom>
          <a:ln w="38100" cap="flat">
            <a:solidFill>
              <a:srgbClr val="343F56"/>
            </a:solidFill>
            <a:prstDash val="sysDot"/>
            <a:headEnd type="none" w="sm" len="sm"/>
            <a:tailEnd type="arrow" w="med" len="sm"/>
          </a:ln>
        </p:spPr>
        <p:txBody>
          <a:bodyPr/>
          <a:lstStyle/>
          <a:p>
            <a:endParaRPr lang="en-US"/>
          </a:p>
        </p:txBody>
      </p:sp>
      <p:sp>
        <p:nvSpPr>
          <p:cNvPr id="140" name="AutoShape 140"/>
          <p:cNvSpPr/>
          <p:nvPr/>
        </p:nvSpPr>
        <p:spPr>
          <a:xfrm>
            <a:off x="15621829" y="2235479"/>
            <a:ext cx="1035831" cy="878368"/>
          </a:xfrm>
          <a:prstGeom prst="line">
            <a:avLst/>
          </a:prstGeom>
          <a:ln w="38100" cap="flat">
            <a:solidFill>
              <a:srgbClr val="343F56"/>
            </a:solidFill>
            <a:prstDash val="solid"/>
            <a:headEnd type="none" w="sm" len="sm"/>
            <a:tailEnd type="none" w="sm" len="sm"/>
          </a:ln>
        </p:spPr>
        <p:txBody>
          <a:bodyPr/>
          <a:lstStyle/>
          <a:p>
            <a:endParaRPr lang="en-US"/>
          </a:p>
        </p:txBody>
      </p:sp>
      <p:sp>
        <p:nvSpPr>
          <p:cNvPr id="141" name="AutoShape 141"/>
          <p:cNvSpPr/>
          <p:nvPr/>
        </p:nvSpPr>
        <p:spPr>
          <a:xfrm flipH="1">
            <a:off x="16657660" y="1548305"/>
            <a:ext cx="12916" cy="1565542"/>
          </a:xfrm>
          <a:prstGeom prst="line">
            <a:avLst/>
          </a:prstGeom>
          <a:ln w="38100" cap="flat">
            <a:solidFill>
              <a:srgbClr val="343F56"/>
            </a:solidFill>
            <a:prstDash val="solid"/>
            <a:headEnd type="none" w="sm" len="sm"/>
            <a:tailEnd type="none" w="sm" len="sm"/>
          </a:ln>
        </p:spPr>
        <p:txBody>
          <a:bodyPr/>
          <a:lstStyle/>
          <a:p>
            <a:endParaRPr lang="en-US"/>
          </a:p>
        </p:txBody>
      </p:sp>
      <p:sp>
        <p:nvSpPr>
          <p:cNvPr id="142" name="AutoShape 142"/>
          <p:cNvSpPr/>
          <p:nvPr/>
        </p:nvSpPr>
        <p:spPr>
          <a:xfrm flipV="1">
            <a:off x="15932819" y="3113847"/>
            <a:ext cx="724841" cy="1502959"/>
          </a:xfrm>
          <a:prstGeom prst="line">
            <a:avLst/>
          </a:prstGeom>
          <a:ln w="38100" cap="flat">
            <a:solidFill>
              <a:srgbClr val="343F56"/>
            </a:solidFill>
            <a:prstDash val="solid"/>
            <a:headEnd type="none" w="sm" len="sm"/>
            <a:tailEnd type="none" w="sm" len="sm"/>
          </a:ln>
        </p:spPr>
        <p:txBody>
          <a:bodyPr/>
          <a:lstStyle/>
          <a:p>
            <a:endParaRPr lang="en-US"/>
          </a:p>
        </p:txBody>
      </p:sp>
      <p:sp>
        <p:nvSpPr>
          <p:cNvPr id="143" name="AutoShape 143"/>
          <p:cNvSpPr/>
          <p:nvPr/>
        </p:nvSpPr>
        <p:spPr>
          <a:xfrm>
            <a:off x="11958232" y="5941045"/>
            <a:ext cx="4920588" cy="1288632"/>
          </a:xfrm>
          <a:prstGeom prst="line">
            <a:avLst/>
          </a:prstGeom>
          <a:ln w="38100" cap="flat">
            <a:solidFill>
              <a:srgbClr val="343F56"/>
            </a:solidFill>
            <a:prstDash val="solid"/>
            <a:headEnd type="none" w="sm" len="sm"/>
            <a:tailEnd type="none" w="sm" len="sm"/>
          </a:ln>
        </p:spPr>
        <p:txBody>
          <a:bodyPr/>
          <a:lstStyle/>
          <a:p>
            <a:endParaRPr lang="en-US"/>
          </a:p>
        </p:txBody>
      </p:sp>
      <p:sp>
        <p:nvSpPr>
          <p:cNvPr id="144" name="AutoShape 144"/>
          <p:cNvSpPr/>
          <p:nvPr/>
        </p:nvSpPr>
        <p:spPr>
          <a:xfrm flipV="1">
            <a:off x="10634311" y="7229677"/>
            <a:ext cx="6244509" cy="334125"/>
          </a:xfrm>
          <a:prstGeom prst="line">
            <a:avLst/>
          </a:prstGeom>
          <a:ln w="38100" cap="flat">
            <a:solidFill>
              <a:srgbClr val="343F56"/>
            </a:solidFill>
            <a:prstDash val="solid"/>
            <a:headEnd type="none" w="sm" len="sm"/>
            <a:tailEnd type="none" w="sm" len="sm"/>
          </a:ln>
        </p:spPr>
        <p:txBody>
          <a:bodyPr/>
          <a:lstStyle/>
          <a:p>
            <a:endParaRPr lang="en-US"/>
          </a:p>
        </p:txBody>
      </p:sp>
      <p:sp>
        <p:nvSpPr>
          <p:cNvPr id="145" name="AutoShape 145"/>
          <p:cNvSpPr/>
          <p:nvPr/>
        </p:nvSpPr>
        <p:spPr>
          <a:xfrm flipV="1">
            <a:off x="12389210" y="7229677"/>
            <a:ext cx="4489609" cy="1235966"/>
          </a:xfrm>
          <a:prstGeom prst="line">
            <a:avLst/>
          </a:prstGeom>
          <a:ln w="38100" cap="flat">
            <a:solidFill>
              <a:srgbClr val="343F56"/>
            </a:solidFill>
            <a:prstDash val="solid"/>
            <a:headEnd type="none" w="sm" len="sm"/>
            <a:tailEnd type="none" w="sm" len="sm"/>
          </a:ln>
        </p:spPr>
        <p:txBody>
          <a:bodyPr/>
          <a:lstStyle/>
          <a:p>
            <a:endParaRPr lang="en-US"/>
          </a:p>
        </p:txBody>
      </p:sp>
      <p:sp>
        <p:nvSpPr>
          <p:cNvPr id="146" name="AutoShape 146"/>
          <p:cNvSpPr/>
          <p:nvPr/>
        </p:nvSpPr>
        <p:spPr>
          <a:xfrm flipV="1">
            <a:off x="15621829" y="7229677"/>
            <a:ext cx="1256991" cy="1708261"/>
          </a:xfrm>
          <a:prstGeom prst="line">
            <a:avLst/>
          </a:prstGeom>
          <a:ln w="38100" cap="flat">
            <a:solidFill>
              <a:srgbClr val="343F56"/>
            </a:solidFill>
            <a:prstDash val="solid"/>
            <a:headEnd type="none" w="sm" len="sm"/>
            <a:tailEnd type="none" w="sm" len="sm"/>
          </a:ln>
        </p:spPr>
        <p:txBody>
          <a:bodyPr/>
          <a:lstStyle/>
          <a:p>
            <a:endParaRPr lang="en-US"/>
          </a:p>
        </p:txBody>
      </p:sp>
      <p:sp>
        <p:nvSpPr>
          <p:cNvPr id="147" name="AutoShape 147"/>
          <p:cNvSpPr/>
          <p:nvPr/>
        </p:nvSpPr>
        <p:spPr>
          <a:xfrm flipV="1">
            <a:off x="16657660" y="7229677"/>
            <a:ext cx="221160" cy="2225217"/>
          </a:xfrm>
          <a:prstGeom prst="line">
            <a:avLst/>
          </a:prstGeom>
          <a:ln w="38100" cap="flat">
            <a:solidFill>
              <a:srgbClr val="343F56"/>
            </a:solidFill>
            <a:prstDash val="solid"/>
            <a:headEnd type="none" w="sm" len="sm"/>
            <a:tailEnd type="none" w="sm" len="sm"/>
          </a:ln>
        </p:spPr>
        <p:txBody>
          <a:bodyPr/>
          <a:lstStyle/>
          <a:p>
            <a:endParaRPr lang="en-US"/>
          </a:p>
        </p:txBody>
      </p:sp>
      <p:sp>
        <p:nvSpPr>
          <p:cNvPr id="148" name="AutoShape 148"/>
          <p:cNvSpPr/>
          <p:nvPr/>
        </p:nvSpPr>
        <p:spPr>
          <a:xfrm flipV="1">
            <a:off x="12389210" y="8937938"/>
            <a:ext cx="1043353" cy="801221"/>
          </a:xfrm>
          <a:prstGeom prst="line">
            <a:avLst/>
          </a:prstGeom>
          <a:ln w="38100" cap="flat">
            <a:solidFill>
              <a:srgbClr val="343F56"/>
            </a:solidFill>
            <a:prstDash val="sysDot"/>
            <a:headEnd type="none" w="sm" len="sm"/>
            <a:tailEnd type="arrow" w="med" len="sm"/>
          </a:ln>
        </p:spPr>
        <p:txBody>
          <a:bodyPr/>
          <a:lstStyle/>
          <a:p>
            <a:endParaRPr lang="en-US"/>
          </a:p>
        </p:txBody>
      </p:sp>
      <p:sp>
        <p:nvSpPr>
          <p:cNvPr id="149" name="AutoShape 149"/>
          <p:cNvSpPr/>
          <p:nvPr/>
        </p:nvSpPr>
        <p:spPr>
          <a:xfrm>
            <a:off x="12403340" y="8572609"/>
            <a:ext cx="1147524" cy="163194"/>
          </a:xfrm>
          <a:prstGeom prst="line">
            <a:avLst/>
          </a:prstGeom>
          <a:ln w="38100" cap="flat">
            <a:solidFill>
              <a:srgbClr val="343F56"/>
            </a:solidFill>
            <a:prstDash val="sysDot"/>
            <a:headEnd type="none" w="sm" len="sm"/>
            <a:tailEnd type="arrow" w="med" len="sm"/>
          </a:ln>
        </p:spPr>
        <p:txBody>
          <a:bodyPr/>
          <a:lstStyle/>
          <a:p>
            <a:endParaRPr lang="en-US"/>
          </a:p>
        </p:txBody>
      </p:sp>
      <p:sp>
        <p:nvSpPr>
          <p:cNvPr id="150" name="AutoShape 150"/>
          <p:cNvSpPr/>
          <p:nvPr/>
        </p:nvSpPr>
        <p:spPr>
          <a:xfrm>
            <a:off x="14527196" y="9466921"/>
            <a:ext cx="884593" cy="403802"/>
          </a:xfrm>
          <a:prstGeom prst="line">
            <a:avLst/>
          </a:prstGeom>
          <a:ln w="38100" cap="flat">
            <a:solidFill>
              <a:srgbClr val="343F56"/>
            </a:solidFill>
            <a:prstDash val="sysDot"/>
            <a:headEnd type="none" w="sm" len="sm"/>
            <a:tailEnd type="arrow" w="med" len="sm"/>
          </a:ln>
        </p:spPr>
        <p:txBody>
          <a:bodyPr/>
          <a:lstStyle/>
          <a:p>
            <a:endParaRPr lang="en-US"/>
          </a:p>
        </p:txBody>
      </p:sp>
      <p:sp>
        <p:nvSpPr>
          <p:cNvPr id="151" name="AutoShape 151"/>
          <p:cNvSpPr/>
          <p:nvPr/>
        </p:nvSpPr>
        <p:spPr>
          <a:xfrm flipH="1">
            <a:off x="6690397" y="1138120"/>
            <a:ext cx="1972332" cy="1230497"/>
          </a:xfrm>
          <a:prstGeom prst="line">
            <a:avLst/>
          </a:prstGeom>
          <a:ln w="38100" cap="flat">
            <a:solidFill>
              <a:srgbClr val="343F56"/>
            </a:solidFill>
            <a:prstDash val="solid"/>
            <a:headEnd type="none" w="sm" len="sm"/>
            <a:tailEnd type="none" w="sm" len="sm"/>
          </a:ln>
        </p:spPr>
        <p:txBody>
          <a:bodyPr/>
          <a:lstStyle/>
          <a:p>
            <a:endParaRPr lang="en-US"/>
          </a:p>
        </p:txBody>
      </p:sp>
      <p:sp>
        <p:nvSpPr>
          <p:cNvPr id="152" name="AutoShape 152"/>
          <p:cNvSpPr/>
          <p:nvPr/>
        </p:nvSpPr>
        <p:spPr>
          <a:xfrm>
            <a:off x="2916563" y="1074579"/>
            <a:ext cx="5746166" cy="63541"/>
          </a:xfrm>
          <a:prstGeom prst="line">
            <a:avLst/>
          </a:prstGeom>
          <a:ln w="38100" cap="flat">
            <a:solidFill>
              <a:srgbClr val="343F56"/>
            </a:solidFill>
            <a:prstDash val="solid"/>
            <a:headEnd type="none" w="sm" len="sm"/>
            <a:tailEnd type="none" w="sm" len="sm"/>
          </a:ln>
        </p:spPr>
        <p:txBody>
          <a:bodyPr/>
          <a:lstStyle/>
          <a:p>
            <a:endParaRPr lang="en-US"/>
          </a:p>
        </p:txBody>
      </p:sp>
      <p:sp>
        <p:nvSpPr>
          <p:cNvPr id="153" name="AutoShape 153"/>
          <p:cNvSpPr/>
          <p:nvPr/>
        </p:nvSpPr>
        <p:spPr>
          <a:xfrm flipV="1">
            <a:off x="4339164" y="1138120"/>
            <a:ext cx="4323565" cy="1255140"/>
          </a:xfrm>
          <a:prstGeom prst="line">
            <a:avLst/>
          </a:prstGeom>
          <a:ln w="38100" cap="flat">
            <a:solidFill>
              <a:srgbClr val="343F56"/>
            </a:solidFill>
            <a:prstDash val="solid"/>
            <a:headEnd type="none" w="sm" len="sm"/>
            <a:tailEnd type="none" w="sm" len="sm"/>
          </a:ln>
        </p:spPr>
        <p:txBody>
          <a:bodyPr/>
          <a:lstStyle/>
          <a:p>
            <a:endParaRPr lang="en-US"/>
          </a:p>
        </p:txBody>
      </p:sp>
      <p:sp>
        <p:nvSpPr>
          <p:cNvPr id="154" name="AutoShape 154"/>
          <p:cNvSpPr/>
          <p:nvPr/>
        </p:nvSpPr>
        <p:spPr>
          <a:xfrm>
            <a:off x="8662729" y="1138120"/>
            <a:ext cx="973083" cy="266894"/>
          </a:xfrm>
          <a:prstGeom prst="line">
            <a:avLst/>
          </a:prstGeom>
          <a:ln w="38100" cap="flat">
            <a:solidFill>
              <a:srgbClr val="343F56"/>
            </a:solidFill>
            <a:prstDash val="solid"/>
            <a:headEnd type="none" w="sm" len="sm"/>
            <a:tailEnd type="none" w="sm" len="sm"/>
          </a:ln>
        </p:spPr>
        <p:txBody>
          <a:bodyPr/>
          <a:lstStyle/>
          <a:p>
            <a:endParaRPr lang="en-US"/>
          </a:p>
        </p:txBody>
      </p:sp>
      <p:sp>
        <p:nvSpPr>
          <p:cNvPr id="155" name="AutoShape 155"/>
          <p:cNvSpPr/>
          <p:nvPr/>
        </p:nvSpPr>
        <p:spPr>
          <a:xfrm flipV="1">
            <a:off x="6113154" y="3029175"/>
            <a:ext cx="577243" cy="514350"/>
          </a:xfrm>
          <a:prstGeom prst="line">
            <a:avLst/>
          </a:prstGeom>
          <a:ln w="38100" cap="flat">
            <a:solidFill>
              <a:srgbClr val="343F56"/>
            </a:solidFill>
            <a:prstDash val="sysDot"/>
            <a:headEnd type="none" w="sm" len="sm"/>
            <a:tailEnd type="arrow" w="med" len="sm"/>
          </a:ln>
        </p:spPr>
        <p:txBody>
          <a:bodyPr/>
          <a:lstStyle/>
          <a:p>
            <a:endParaRPr lang="en-US"/>
          </a:p>
        </p:txBody>
      </p:sp>
      <p:sp>
        <p:nvSpPr>
          <p:cNvPr id="156" name="AutoShape 156"/>
          <p:cNvSpPr/>
          <p:nvPr/>
        </p:nvSpPr>
        <p:spPr>
          <a:xfrm flipH="1" flipV="1">
            <a:off x="7912503" y="3014952"/>
            <a:ext cx="1396619" cy="871271"/>
          </a:xfrm>
          <a:prstGeom prst="line">
            <a:avLst/>
          </a:prstGeom>
          <a:ln w="38100" cap="flat">
            <a:solidFill>
              <a:srgbClr val="343F56"/>
            </a:solidFill>
            <a:prstDash val="sysDot"/>
            <a:headEnd type="none" w="sm" len="sm"/>
            <a:tailEnd type="arrow" w="med" len="sm"/>
          </a:ln>
        </p:spPr>
        <p:txBody>
          <a:bodyPr/>
          <a:lstStyle/>
          <a:p>
            <a:endParaRPr lang="en-US"/>
          </a:p>
        </p:txBody>
      </p:sp>
      <p:sp>
        <p:nvSpPr>
          <p:cNvPr id="157" name="AutoShape 157"/>
          <p:cNvSpPr/>
          <p:nvPr/>
        </p:nvSpPr>
        <p:spPr>
          <a:xfrm>
            <a:off x="2124527" y="1649134"/>
            <a:ext cx="1232175" cy="369489"/>
          </a:xfrm>
          <a:prstGeom prst="line">
            <a:avLst/>
          </a:prstGeom>
          <a:ln w="38100" cap="flat">
            <a:solidFill>
              <a:srgbClr val="343F56"/>
            </a:solidFill>
            <a:prstDash val="sysDot"/>
            <a:headEnd type="none" w="sm" len="sm"/>
            <a:tailEnd type="arrow" w="med" len="sm"/>
          </a:ln>
        </p:spPr>
        <p:txBody>
          <a:bodyPr/>
          <a:lstStyle/>
          <a:p>
            <a:endParaRPr lang="en-US"/>
          </a:p>
        </p:txBody>
      </p:sp>
      <p:sp>
        <p:nvSpPr>
          <p:cNvPr id="158" name="AutoShape 158"/>
          <p:cNvSpPr/>
          <p:nvPr/>
        </p:nvSpPr>
        <p:spPr>
          <a:xfrm>
            <a:off x="1008838" y="5148660"/>
            <a:ext cx="1713162" cy="1375784"/>
          </a:xfrm>
          <a:prstGeom prst="line">
            <a:avLst/>
          </a:prstGeom>
          <a:ln w="38100" cap="flat">
            <a:solidFill>
              <a:srgbClr val="343F56"/>
            </a:solidFill>
            <a:prstDash val="solid"/>
            <a:headEnd type="none" w="sm" len="sm"/>
            <a:tailEnd type="none" w="sm" len="sm"/>
          </a:ln>
        </p:spPr>
        <p:txBody>
          <a:bodyPr/>
          <a:lstStyle/>
          <a:p>
            <a:endParaRPr lang="en-US"/>
          </a:p>
        </p:txBody>
      </p:sp>
      <p:sp>
        <p:nvSpPr>
          <p:cNvPr id="159" name="AutoShape 159"/>
          <p:cNvSpPr/>
          <p:nvPr/>
        </p:nvSpPr>
        <p:spPr>
          <a:xfrm>
            <a:off x="1008838" y="5148660"/>
            <a:ext cx="860856" cy="2190398"/>
          </a:xfrm>
          <a:prstGeom prst="line">
            <a:avLst/>
          </a:prstGeom>
          <a:ln w="38100" cap="flat">
            <a:solidFill>
              <a:srgbClr val="343F56"/>
            </a:solidFill>
            <a:prstDash val="solid"/>
            <a:headEnd type="none" w="sm" len="sm"/>
            <a:tailEnd type="none" w="sm" len="sm"/>
          </a:ln>
        </p:spPr>
        <p:txBody>
          <a:bodyPr/>
          <a:lstStyle/>
          <a:p>
            <a:endParaRPr lang="en-US"/>
          </a:p>
        </p:txBody>
      </p:sp>
      <p:sp>
        <p:nvSpPr>
          <p:cNvPr id="160" name="AutoShape 160"/>
          <p:cNvSpPr/>
          <p:nvPr/>
        </p:nvSpPr>
        <p:spPr>
          <a:xfrm>
            <a:off x="6755298" y="6524444"/>
            <a:ext cx="10123522" cy="705233"/>
          </a:xfrm>
          <a:prstGeom prst="line">
            <a:avLst/>
          </a:prstGeom>
          <a:ln w="38100" cap="flat">
            <a:solidFill>
              <a:srgbClr val="343F56"/>
            </a:solidFill>
            <a:prstDash val="solid"/>
            <a:headEnd type="none" w="sm" len="sm"/>
            <a:tailEnd type="none" w="sm" len="sm"/>
          </a:ln>
        </p:spPr>
        <p:txBody>
          <a:bodyPr/>
          <a:lstStyle/>
          <a:p>
            <a:endParaRPr lang="en-US"/>
          </a:p>
        </p:txBody>
      </p:sp>
      <p:sp>
        <p:nvSpPr>
          <p:cNvPr id="161" name="AutoShape 161"/>
          <p:cNvSpPr/>
          <p:nvPr/>
        </p:nvSpPr>
        <p:spPr>
          <a:xfrm flipV="1">
            <a:off x="1403953" y="8408955"/>
            <a:ext cx="465742" cy="647700"/>
          </a:xfrm>
          <a:prstGeom prst="line">
            <a:avLst/>
          </a:prstGeom>
          <a:ln w="38100" cap="flat">
            <a:solidFill>
              <a:srgbClr val="343F56"/>
            </a:solidFill>
            <a:prstDash val="sysDot"/>
            <a:headEnd type="none" w="sm" len="sm"/>
            <a:tailEnd type="arrow" w="med" len="sm"/>
          </a:ln>
        </p:spPr>
        <p:txBody>
          <a:bodyPr/>
          <a:lstStyle/>
          <a:p>
            <a:endParaRPr lang="en-US"/>
          </a:p>
        </p:txBody>
      </p:sp>
      <p:sp>
        <p:nvSpPr>
          <p:cNvPr id="162" name="AutoShape 162"/>
          <p:cNvSpPr/>
          <p:nvPr/>
        </p:nvSpPr>
        <p:spPr>
          <a:xfrm flipH="1" flipV="1">
            <a:off x="4738649" y="6939008"/>
            <a:ext cx="545809" cy="862123"/>
          </a:xfrm>
          <a:prstGeom prst="line">
            <a:avLst/>
          </a:prstGeom>
          <a:ln w="38100" cap="flat">
            <a:solidFill>
              <a:srgbClr val="343F56"/>
            </a:solidFill>
            <a:prstDash val="sysDot"/>
            <a:headEnd type="none" w="sm" len="sm"/>
            <a:tailEnd type="arrow" w="med" len="sm"/>
          </a:ln>
        </p:spPr>
        <p:txBody>
          <a:bodyPr/>
          <a:lstStyle/>
          <a:p>
            <a:endParaRPr lang="en-US"/>
          </a:p>
        </p:txBody>
      </p:sp>
      <p:grpSp>
        <p:nvGrpSpPr>
          <p:cNvPr id="163" name="Group 163"/>
          <p:cNvGrpSpPr/>
          <p:nvPr/>
        </p:nvGrpSpPr>
        <p:grpSpPr>
          <a:xfrm>
            <a:off x="99069" y="71338"/>
            <a:ext cx="2683919" cy="601611"/>
            <a:chOff x="0" y="0"/>
            <a:chExt cx="3578559" cy="802147"/>
          </a:xfrm>
        </p:grpSpPr>
        <p:sp>
          <p:nvSpPr>
            <p:cNvPr id="164" name="Freeform 164"/>
            <p:cNvSpPr/>
            <p:nvPr/>
          </p:nvSpPr>
          <p:spPr>
            <a:xfrm>
              <a:off x="0" y="0"/>
              <a:ext cx="764802" cy="802147"/>
            </a:xfrm>
            <a:custGeom>
              <a:avLst/>
              <a:gdLst/>
              <a:ahLst/>
              <a:cxnLst/>
              <a:rect l="l" t="t" r="r" b="b"/>
              <a:pathLst>
                <a:path w="764802" h="802147">
                  <a:moveTo>
                    <a:pt x="0" y="0"/>
                  </a:moveTo>
                  <a:lnTo>
                    <a:pt x="764802" y="0"/>
                  </a:lnTo>
                  <a:lnTo>
                    <a:pt x="764802" y="802147"/>
                  </a:lnTo>
                  <a:lnTo>
                    <a:pt x="0" y="802147"/>
                  </a:lnTo>
                  <a:lnTo>
                    <a:pt x="0" y="0"/>
                  </a:lnTo>
                  <a:close/>
                </a:path>
              </a:pathLst>
            </a:custGeom>
            <a:blipFill>
              <a:blip r:embed="rId4">
                <a:extLst>
                  <a:ext uri="{96DAC541-7B7A-43D3-8B79-37D633B846F1}">
                    <asvg:svgBlip xmlns:asvg="http://schemas.microsoft.com/office/drawing/2016/SVG/main" r:embed="rId5"/>
                  </a:ext>
                </a:extLst>
              </a:blip>
              <a:stretch>
                <a:fillRect r="-97705" b="-47266"/>
              </a:stretch>
            </a:blipFill>
          </p:spPr>
          <p:txBody>
            <a:bodyPr/>
            <a:lstStyle/>
            <a:p>
              <a:endParaRPr lang="en-US"/>
            </a:p>
          </p:txBody>
        </p:sp>
        <p:sp>
          <p:nvSpPr>
            <p:cNvPr id="165" name="TextBox 165"/>
            <p:cNvSpPr txBox="1"/>
            <p:nvPr/>
          </p:nvSpPr>
          <p:spPr>
            <a:xfrm>
              <a:off x="851257" y="184100"/>
              <a:ext cx="2727301" cy="401746"/>
            </a:xfrm>
            <a:prstGeom prst="rect">
              <a:avLst/>
            </a:prstGeom>
          </p:spPr>
          <p:txBody>
            <a:bodyPr lIns="0" tIns="0" rIns="0" bIns="0" rtlCol="0" anchor="t">
              <a:spAutoFit/>
            </a:bodyPr>
            <a:lstStyle/>
            <a:p>
              <a:pPr>
                <a:lnSpc>
                  <a:spcPts val="2337"/>
                </a:lnSpc>
              </a:pPr>
              <a:r>
                <a:rPr lang="en-US" sz="1669">
                  <a:solidFill>
                    <a:srgbClr val="343F56"/>
                  </a:solidFill>
                  <a:latin typeface="Hagrid Ultra-Bold"/>
                </a:rPr>
                <a:t>CODING KITTENS</a:t>
              </a:r>
            </a:p>
          </p:txBody>
        </p:sp>
      </p:grpSp>
      <p:sp>
        <p:nvSpPr>
          <p:cNvPr id="166" name="TextBox 166"/>
          <p:cNvSpPr txBox="1"/>
          <p:nvPr/>
        </p:nvSpPr>
        <p:spPr>
          <a:xfrm>
            <a:off x="1057220" y="2705452"/>
            <a:ext cx="2156228" cy="333425"/>
          </a:xfrm>
          <a:prstGeom prst="rect">
            <a:avLst/>
          </a:prstGeom>
        </p:spPr>
        <p:txBody>
          <a:bodyPr lIns="0" tIns="0" rIns="0" bIns="0" rtlCol="0" anchor="t">
            <a:spAutoFit/>
          </a:bodyPr>
          <a:lstStyle/>
          <a:p>
            <a:pPr algn="ctr">
              <a:lnSpc>
                <a:spcPts val="2632"/>
              </a:lnSpc>
            </a:pPr>
            <a:r>
              <a:rPr lang="en-US" sz="1880" dirty="0">
                <a:solidFill>
                  <a:srgbClr val="343F56"/>
                </a:solidFill>
                <a:latin typeface="Papyrus" panose="03070502060502030205" pitchFamily="66" charset="0"/>
              </a:rPr>
              <a:t>&lt;&lt;include&gt;&gt;</a:t>
            </a:r>
          </a:p>
        </p:txBody>
      </p:sp>
      <p:sp>
        <p:nvSpPr>
          <p:cNvPr id="167" name="AutoShape 167"/>
          <p:cNvSpPr/>
          <p:nvPr/>
        </p:nvSpPr>
        <p:spPr>
          <a:xfrm flipV="1">
            <a:off x="2516513" y="2735939"/>
            <a:ext cx="924936" cy="333375"/>
          </a:xfrm>
          <a:prstGeom prst="line">
            <a:avLst/>
          </a:prstGeom>
          <a:ln w="38100" cap="flat">
            <a:solidFill>
              <a:srgbClr val="343F56"/>
            </a:solidFill>
            <a:prstDash val="sysDot"/>
            <a:headEnd type="none" w="sm" len="sm"/>
            <a:tailEnd type="arrow" w="med" len="sm"/>
          </a:ln>
        </p:spPr>
        <p:txBody>
          <a:bodyPr/>
          <a:lstStyle/>
          <a:p>
            <a:endParaRPr lang="en-US"/>
          </a:p>
        </p:txBody>
      </p:sp>
      <p:sp>
        <p:nvSpPr>
          <p:cNvPr id="168" name="Freeform 168"/>
          <p:cNvSpPr/>
          <p:nvPr/>
        </p:nvSpPr>
        <p:spPr>
          <a:xfrm>
            <a:off x="2669700" y="3087236"/>
            <a:ext cx="2129252" cy="2882237"/>
          </a:xfrm>
          <a:custGeom>
            <a:avLst/>
            <a:gdLst/>
            <a:ahLst/>
            <a:cxnLst/>
            <a:rect l="l" t="t" r="r" b="b"/>
            <a:pathLst>
              <a:path w="2129252" h="2882237">
                <a:moveTo>
                  <a:pt x="0" y="0"/>
                </a:moveTo>
                <a:lnTo>
                  <a:pt x="2129252" y="0"/>
                </a:lnTo>
                <a:lnTo>
                  <a:pt x="2129252" y="2882237"/>
                </a:lnTo>
                <a:lnTo>
                  <a:pt x="0" y="2882237"/>
                </a:lnTo>
                <a:lnTo>
                  <a:pt x="0" y="0"/>
                </a:lnTo>
                <a:close/>
              </a:path>
            </a:pathLst>
          </a:custGeom>
          <a:blipFill>
            <a:blip r:embed="rId6">
              <a:alphaModFix amt="42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9" name="TextBox 169"/>
          <p:cNvSpPr txBox="1"/>
          <p:nvPr/>
        </p:nvSpPr>
        <p:spPr>
          <a:xfrm>
            <a:off x="2295222" y="8801015"/>
            <a:ext cx="6377591" cy="828845"/>
          </a:xfrm>
          <a:prstGeom prst="rect">
            <a:avLst/>
          </a:prstGeom>
        </p:spPr>
        <p:txBody>
          <a:bodyPr lIns="0" tIns="0" rIns="0" bIns="0" rtlCol="0" anchor="t">
            <a:spAutoFit/>
          </a:bodyPr>
          <a:lstStyle/>
          <a:p>
            <a:pPr algn="ctr">
              <a:lnSpc>
                <a:spcPts val="6459"/>
              </a:lnSpc>
            </a:pPr>
            <a:r>
              <a:rPr lang="en-US" sz="4614">
                <a:solidFill>
                  <a:srgbClr val="343F56"/>
                </a:solidFill>
                <a:latin typeface="Hagrid Heavy"/>
              </a:rPr>
              <a:t>USE CASE MODEL</a:t>
            </a:r>
          </a:p>
        </p:txBody>
      </p:sp>
      <p:sp>
        <p:nvSpPr>
          <p:cNvPr id="170" name="TextBox 170"/>
          <p:cNvSpPr txBox="1"/>
          <p:nvPr/>
        </p:nvSpPr>
        <p:spPr>
          <a:xfrm>
            <a:off x="2669700" y="1572132"/>
            <a:ext cx="1543499" cy="333425"/>
          </a:xfrm>
          <a:prstGeom prst="rect">
            <a:avLst/>
          </a:prstGeom>
        </p:spPr>
        <p:txBody>
          <a:bodyPr lIns="0" tIns="0" rIns="0" bIns="0" rtlCol="0" anchor="t">
            <a:spAutoFit/>
          </a:bodyPr>
          <a:lstStyle/>
          <a:p>
            <a:pPr algn="ctr">
              <a:lnSpc>
                <a:spcPts val="2635"/>
              </a:lnSpc>
            </a:pPr>
            <a:r>
              <a:rPr lang="en-US" sz="1882" dirty="0">
                <a:solidFill>
                  <a:srgbClr val="343F56"/>
                </a:solidFill>
                <a:latin typeface="Papyrus" panose="03070502060502030205" pitchFamily="66" charset="0"/>
              </a:rPr>
              <a:t>&lt;&lt;extend&gt;&gt;</a:t>
            </a:r>
          </a:p>
        </p:txBody>
      </p:sp>
      <p:sp>
        <p:nvSpPr>
          <p:cNvPr id="171" name="TextBox 171"/>
          <p:cNvSpPr txBox="1"/>
          <p:nvPr/>
        </p:nvSpPr>
        <p:spPr>
          <a:xfrm>
            <a:off x="4858276" y="3111323"/>
            <a:ext cx="1543499" cy="333425"/>
          </a:xfrm>
          <a:prstGeom prst="rect">
            <a:avLst/>
          </a:prstGeom>
        </p:spPr>
        <p:txBody>
          <a:bodyPr lIns="0" tIns="0" rIns="0" bIns="0" rtlCol="0" anchor="t">
            <a:spAutoFit/>
          </a:bodyPr>
          <a:lstStyle/>
          <a:p>
            <a:pPr algn="ctr">
              <a:lnSpc>
                <a:spcPts val="2635"/>
              </a:lnSpc>
            </a:pPr>
            <a:r>
              <a:rPr lang="en-US" sz="1882">
                <a:solidFill>
                  <a:srgbClr val="343F56"/>
                </a:solidFill>
                <a:latin typeface="Papyrus" panose="03070502060502030205" pitchFamily="66" charset="0"/>
              </a:rPr>
              <a:t>&lt;&lt;extend&gt;&gt;</a:t>
            </a:r>
          </a:p>
        </p:txBody>
      </p:sp>
      <p:sp>
        <p:nvSpPr>
          <p:cNvPr id="172" name="TextBox 172"/>
          <p:cNvSpPr txBox="1"/>
          <p:nvPr/>
        </p:nvSpPr>
        <p:spPr>
          <a:xfrm>
            <a:off x="6874644" y="3219267"/>
            <a:ext cx="1543499" cy="333425"/>
          </a:xfrm>
          <a:prstGeom prst="rect">
            <a:avLst/>
          </a:prstGeom>
        </p:spPr>
        <p:txBody>
          <a:bodyPr lIns="0" tIns="0" rIns="0" bIns="0" rtlCol="0" anchor="t">
            <a:spAutoFit/>
          </a:bodyPr>
          <a:lstStyle/>
          <a:p>
            <a:pPr algn="ctr">
              <a:lnSpc>
                <a:spcPts val="2635"/>
              </a:lnSpc>
            </a:pPr>
            <a:r>
              <a:rPr lang="en-US" sz="1882" dirty="0">
                <a:solidFill>
                  <a:srgbClr val="343F56"/>
                </a:solidFill>
                <a:latin typeface="Papyrus" panose="03070502060502030205" pitchFamily="66" charset="0"/>
              </a:rPr>
              <a:t>&lt;&lt;extend&gt;&gt;</a:t>
            </a:r>
          </a:p>
        </p:txBody>
      </p:sp>
      <p:sp>
        <p:nvSpPr>
          <p:cNvPr id="173" name="TextBox 173"/>
          <p:cNvSpPr txBox="1"/>
          <p:nvPr/>
        </p:nvSpPr>
        <p:spPr>
          <a:xfrm>
            <a:off x="10436032" y="3054037"/>
            <a:ext cx="1543499" cy="333425"/>
          </a:xfrm>
          <a:prstGeom prst="rect">
            <a:avLst/>
          </a:prstGeom>
        </p:spPr>
        <p:txBody>
          <a:bodyPr lIns="0" tIns="0" rIns="0" bIns="0" rtlCol="0" anchor="t">
            <a:spAutoFit/>
          </a:bodyPr>
          <a:lstStyle/>
          <a:p>
            <a:pPr algn="ctr">
              <a:lnSpc>
                <a:spcPts val="2635"/>
              </a:lnSpc>
            </a:pPr>
            <a:r>
              <a:rPr lang="en-US" sz="1882">
                <a:solidFill>
                  <a:srgbClr val="343F56"/>
                </a:solidFill>
                <a:latin typeface="Papyrus" panose="03070502060502030205" pitchFamily="66" charset="0"/>
              </a:rPr>
              <a:t>&lt;&lt;extend&gt;&gt;</a:t>
            </a:r>
          </a:p>
        </p:txBody>
      </p:sp>
      <p:sp>
        <p:nvSpPr>
          <p:cNvPr id="174" name="TextBox 174"/>
          <p:cNvSpPr txBox="1"/>
          <p:nvPr/>
        </p:nvSpPr>
        <p:spPr>
          <a:xfrm>
            <a:off x="12552123" y="9518571"/>
            <a:ext cx="1543499" cy="333425"/>
          </a:xfrm>
          <a:prstGeom prst="rect">
            <a:avLst/>
          </a:prstGeom>
        </p:spPr>
        <p:txBody>
          <a:bodyPr lIns="0" tIns="0" rIns="0" bIns="0" rtlCol="0" anchor="t">
            <a:spAutoFit/>
          </a:bodyPr>
          <a:lstStyle/>
          <a:p>
            <a:pPr algn="ctr">
              <a:lnSpc>
                <a:spcPts val="2635"/>
              </a:lnSpc>
            </a:pPr>
            <a:r>
              <a:rPr lang="en-US" sz="1882">
                <a:solidFill>
                  <a:srgbClr val="343F56"/>
                </a:solidFill>
                <a:latin typeface="Papyrus" panose="03070502060502030205" pitchFamily="66" charset="0"/>
              </a:rPr>
              <a:t>&lt;&lt;extend&gt;&gt;</a:t>
            </a:r>
          </a:p>
        </p:txBody>
      </p:sp>
      <p:sp>
        <p:nvSpPr>
          <p:cNvPr id="175" name="TextBox 175"/>
          <p:cNvSpPr txBox="1"/>
          <p:nvPr/>
        </p:nvSpPr>
        <p:spPr>
          <a:xfrm>
            <a:off x="11753180" y="8848640"/>
            <a:ext cx="1543499" cy="333425"/>
          </a:xfrm>
          <a:prstGeom prst="rect">
            <a:avLst/>
          </a:prstGeom>
        </p:spPr>
        <p:txBody>
          <a:bodyPr lIns="0" tIns="0" rIns="0" bIns="0" rtlCol="0" anchor="t">
            <a:spAutoFit/>
          </a:bodyPr>
          <a:lstStyle/>
          <a:p>
            <a:pPr algn="ctr">
              <a:lnSpc>
                <a:spcPts val="2635"/>
              </a:lnSpc>
            </a:pPr>
            <a:r>
              <a:rPr lang="en-US" sz="1882">
                <a:solidFill>
                  <a:srgbClr val="343F56"/>
                </a:solidFill>
                <a:latin typeface="Papyrus" panose="03070502060502030205" pitchFamily="66" charset="0"/>
              </a:rPr>
              <a:t>&lt;&lt;extend&gt;&gt;</a:t>
            </a:r>
          </a:p>
        </p:txBody>
      </p:sp>
      <p:sp>
        <p:nvSpPr>
          <p:cNvPr id="176" name="TextBox 176"/>
          <p:cNvSpPr txBox="1"/>
          <p:nvPr/>
        </p:nvSpPr>
        <p:spPr>
          <a:xfrm>
            <a:off x="5089355" y="7215503"/>
            <a:ext cx="1543499" cy="333425"/>
          </a:xfrm>
          <a:prstGeom prst="rect">
            <a:avLst/>
          </a:prstGeom>
        </p:spPr>
        <p:txBody>
          <a:bodyPr lIns="0" tIns="0" rIns="0" bIns="0" rtlCol="0" anchor="t">
            <a:spAutoFit/>
          </a:bodyPr>
          <a:lstStyle/>
          <a:p>
            <a:pPr algn="ctr">
              <a:lnSpc>
                <a:spcPts val="2635"/>
              </a:lnSpc>
            </a:pPr>
            <a:r>
              <a:rPr lang="en-US" sz="1882">
                <a:solidFill>
                  <a:srgbClr val="343F56"/>
                </a:solidFill>
                <a:latin typeface="Papyrus" panose="03070502060502030205" pitchFamily="66" charset="0"/>
              </a:rPr>
              <a:t>&lt;&lt;extend&gt;&gt;</a:t>
            </a:r>
          </a:p>
        </p:txBody>
      </p:sp>
      <p:sp>
        <p:nvSpPr>
          <p:cNvPr id="177" name="TextBox 177"/>
          <p:cNvSpPr txBox="1"/>
          <p:nvPr/>
        </p:nvSpPr>
        <p:spPr>
          <a:xfrm>
            <a:off x="93324" y="8510697"/>
            <a:ext cx="1543499" cy="333425"/>
          </a:xfrm>
          <a:prstGeom prst="rect">
            <a:avLst/>
          </a:prstGeom>
        </p:spPr>
        <p:txBody>
          <a:bodyPr lIns="0" tIns="0" rIns="0" bIns="0" rtlCol="0" anchor="t">
            <a:spAutoFit/>
          </a:bodyPr>
          <a:lstStyle/>
          <a:p>
            <a:pPr algn="ctr">
              <a:lnSpc>
                <a:spcPts val="2635"/>
              </a:lnSpc>
            </a:pPr>
            <a:r>
              <a:rPr lang="en-US" sz="1882">
                <a:solidFill>
                  <a:srgbClr val="343F56"/>
                </a:solidFill>
                <a:latin typeface="Papyrus" panose="03070502060502030205" pitchFamily="66" charset="0"/>
              </a:rPr>
              <a:t>&lt;&lt;extend&gt;&gt;</a:t>
            </a:r>
          </a:p>
        </p:txBody>
      </p:sp>
      <p:sp>
        <p:nvSpPr>
          <p:cNvPr id="178" name="AutoShape 178"/>
          <p:cNvSpPr/>
          <p:nvPr/>
        </p:nvSpPr>
        <p:spPr>
          <a:xfrm>
            <a:off x="8800282" y="7878922"/>
            <a:ext cx="1946466" cy="155626"/>
          </a:xfrm>
          <a:prstGeom prst="line">
            <a:avLst/>
          </a:prstGeom>
          <a:ln w="38100" cap="flat">
            <a:solidFill>
              <a:srgbClr val="343F56"/>
            </a:solidFill>
            <a:prstDash val="sysDot"/>
            <a:headEnd type="none" w="sm" len="sm"/>
            <a:tailEnd type="arrow" w="med" len="sm"/>
          </a:ln>
        </p:spPr>
        <p:txBody>
          <a:bodyPr/>
          <a:lstStyle/>
          <a:p>
            <a:endParaRPr lang="en-US"/>
          </a:p>
        </p:txBody>
      </p:sp>
      <p:sp>
        <p:nvSpPr>
          <p:cNvPr id="179" name="TextBox 179"/>
          <p:cNvSpPr txBox="1"/>
          <p:nvPr/>
        </p:nvSpPr>
        <p:spPr>
          <a:xfrm>
            <a:off x="7780087" y="7954861"/>
            <a:ext cx="1543499" cy="333425"/>
          </a:xfrm>
          <a:prstGeom prst="rect">
            <a:avLst/>
          </a:prstGeom>
        </p:spPr>
        <p:txBody>
          <a:bodyPr lIns="0" tIns="0" rIns="0" bIns="0" rtlCol="0" anchor="t">
            <a:spAutoFit/>
          </a:bodyPr>
          <a:lstStyle/>
          <a:p>
            <a:pPr algn="ctr">
              <a:lnSpc>
                <a:spcPts val="2635"/>
              </a:lnSpc>
            </a:pPr>
            <a:r>
              <a:rPr lang="en-US" sz="1882">
                <a:solidFill>
                  <a:srgbClr val="343F56"/>
                </a:solidFill>
                <a:latin typeface="Papyrus" panose="03070502060502030205" pitchFamily="66" charset="0"/>
              </a:rPr>
              <a:t>&lt;&lt;extend&gt;&gt;</a:t>
            </a:r>
          </a:p>
        </p:txBody>
      </p:sp>
      <p:sp>
        <p:nvSpPr>
          <p:cNvPr id="180" name="TextBox 180"/>
          <p:cNvSpPr txBox="1"/>
          <p:nvPr/>
        </p:nvSpPr>
        <p:spPr>
          <a:xfrm>
            <a:off x="13834588" y="9804844"/>
            <a:ext cx="1543499" cy="333425"/>
          </a:xfrm>
          <a:prstGeom prst="rect">
            <a:avLst/>
          </a:prstGeom>
        </p:spPr>
        <p:txBody>
          <a:bodyPr lIns="0" tIns="0" rIns="0" bIns="0" rtlCol="0" anchor="t">
            <a:spAutoFit/>
          </a:bodyPr>
          <a:lstStyle/>
          <a:p>
            <a:pPr algn="ctr">
              <a:lnSpc>
                <a:spcPts val="2635"/>
              </a:lnSpc>
            </a:pPr>
            <a:r>
              <a:rPr lang="en-US" sz="1882">
                <a:solidFill>
                  <a:srgbClr val="343F56"/>
                </a:solidFill>
                <a:latin typeface="Papyrus" panose="03070502060502030205" pitchFamily="66" charset="0"/>
              </a:rPr>
              <a:t>&lt;&lt;extend&gt;&gt;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428486" y="568299"/>
            <a:ext cx="17431027" cy="9150402"/>
            <a:chOff x="0" y="0"/>
            <a:chExt cx="4258258" cy="2235369"/>
          </a:xfrm>
        </p:grpSpPr>
        <p:sp>
          <p:nvSpPr>
            <p:cNvPr id="3" name="Freeform 3"/>
            <p:cNvSpPr/>
            <p:nvPr/>
          </p:nvSpPr>
          <p:spPr>
            <a:xfrm>
              <a:off x="0" y="0"/>
              <a:ext cx="4258258" cy="2235369"/>
            </a:xfrm>
            <a:custGeom>
              <a:avLst/>
              <a:gdLst/>
              <a:ahLst/>
              <a:cxnLst/>
              <a:rect l="l" t="t" r="r" b="b"/>
              <a:pathLst>
                <a:path w="4258258" h="2235369">
                  <a:moveTo>
                    <a:pt x="0" y="0"/>
                  </a:moveTo>
                  <a:lnTo>
                    <a:pt x="4258258" y="0"/>
                  </a:lnTo>
                  <a:lnTo>
                    <a:pt x="4258258" y="2235369"/>
                  </a:lnTo>
                  <a:lnTo>
                    <a:pt x="0" y="2235369"/>
                  </a:lnTo>
                  <a:lnTo>
                    <a:pt x="0" y="0"/>
                  </a:lnTo>
                </a:path>
              </a:pathLst>
            </a:custGeom>
            <a:solidFill>
              <a:srgbClr val="343F56"/>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4564446" y="1342125"/>
            <a:ext cx="12694854" cy="7620"/>
          </a:xfrm>
          <a:prstGeom prst="line">
            <a:avLst/>
          </a:prstGeom>
          <a:ln w="38100" cap="flat">
            <a:solidFill>
              <a:srgbClr val="F5E6CA"/>
            </a:solidFill>
            <a:prstDash val="solid"/>
            <a:headEnd type="none" w="sm" len="sm"/>
            <a:tailEnd type="none" w="sm" len="sm"/>
          </a:ln>
        </p:spPr>
        <p:txBody>
          <a:bodyPr/>
          <a:lstStyle/>
          <a:p>
            <a:endParaRPr lang="en-US"/>
          </a:p>
        </p:txBody>
      </p:sp>
      <p:grpSp>
        <p:nvGrpSpPr>
          <p:cNvPr id="6" name="Group 6"/>
          <p:cNvGrpSpPr/>
          <p:nvPr/>
        </p:nvGrpSpPr>
        <p:grpSpPr>
          <a:xfrm>
            <a:off x="1028700" y="945849"/>
            <a:ext cx="3535746" cy="792551"/>
            <a:chOff x="0" y="0"/>
            <a:chExt cx="4714329" cy="1056735"/>
          </a:xfrm>
        </p:grpSpPr>
        <p:sp>
          <p:nvSpPr>
            <p:cNvPr id="7" name="Freeform 7"/>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2">
                <a:extLst>
                  <a:ext uri="{96DAC541-7B7A-43D3-8B79-37D633B846F1}">
                    <asvg:svgBlip xmlns:asvg="http://schemas.microsoft.com/office/drawing/2016/SVG/main" r:embed="rId3"/>
                  </a:ext>
                </a:extLst>
              </a:blip>
              <a:stretch>
                <a:fillRect r="-97705" b="-47266"/>
              </a:stretch>
            </a:blipFill>
          </p:spPr>
          <p:txBody>
            <a:bodyPr/>
            <a:lstStyle/>
            <a:p>
              <a:endParaRPr lang="en-US"/>
            </a:p>
          </p:txBody>
        </p:sp>
        <p:sp>
          <p:nvSpPr>
            <p:cNvPr id="8" name="TextBox 8"/>
            <p:cNvSpPr txBox="1"/>
            <p:nvPr/>
          </p:nvSpPr>
          <p:spPr>
            <a:xfrm>
              <a:off x="1121431" y="257646"/>
              <a:ext cx="3592898" cy="514138"/>
            </a:xfrm>
            <a:prstGeom prst="rect">
              <a:avLst/>
            </a:prstGeom>
          </p:spPr>
          <p:txBody>
            <a:bodyPr lIns="0" tIns="0" rIns="0" bIns="0" rtlCol="0" anchor="t">
              <a:spAutoFit/>
            </a:bodyPr>
            <a:lstStyle/>
            <a:p>
              <a:pPr>
                <a:lnSpc>
                  <a:spcPts val="3080"/>
                </a:lnSpc>
              </a:pPr>
              <a:r>
                <a:rPr lang="en-US" sz="2200">
                  <a:solidFill>
                    <a:srgbClr val="F5E6CA"/>
                  </a:solidFill>
                  <a:latin typeface="Hagrid Ultra-Bold"/>
                </a:rPr>
                <a:t>CODING KITTENS</a:t>
              </a:r>
            </a:p>
          </p:txBody>
        </p:sp>
      </p:grpSp>
      <p:sp>
        <p:nvSpPr>
          <p:cNvPr id="9" name="Freeform 9"/>
          <p:cNvSpPr/>
          <p:nvPr/>
        </p:nvSpPr>
        <p:spPr>
          <a:xfrm>
            <a:off x="15088690" y="7411990"/>
            <a:ext cx="2770824" cy="2306711"/>
          </a:xfrm>
          <a:custGeom>
            <a:avLst/>
            <a:gdLst/>
            <a:ahLst/>
            <a:cxnLst/>
            <a:rect l="l" t="t" r="r" b="b"/>
            <a:pathLst>
              <a:path w="2770824" h="2306711">
                <a:moveTo>
                  <a:pt x="0" y="0"/>
                </a:moveTo>
                <a:lnTo>
                  <a:pt x="2770824" y="0"/>
                </a:lnTo>
                <a:lnTo>
                  <a:pt x="2770824" y="2306711"/>
                </a:lnTo>
                <a:lnTo>
                  <a:pt x="0" y="23067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flipH="1">
            <a:off x="483558" y="8272519"/>
            <a:ext cx="2161169" cy="1446182"/>
          </a:xfrm>
          <a:custGeom>
            <a:avLst/>
            <a:gdLst/>
            <a:ahLst/>
            <a:cxnLst/>
            <a:rect l="l" t="t" r="r" b="b"/>
            <a:pathLst>
              <a:path w="2161169" h="1446182">
                <a:moveTo>
                  <a:pt x="2161169" y="0"/>
                </a:moveTo>
                <a:lnTo>
                  <a:pt x="0" y="0"/>
                </a:lnTo>
                <a:lnTo>
                  <a:pt x="0" y="1446182"/>
                </a:lnTo>
                <a:lnTo>
                  <a:pt x="2161169" y="1446182"/>
                </a:lnTo>
                <a:lnTo>
                  <a:pt x="216116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3843237" y="267039"/>
            <a:ext cx="2979605" cy="1523323"/>
          </a:xfrm>
          <a:custGeom>
            <a:avLst/>
            <a:gdLst/>
            <a:ahLst/>
            <a:cxnLst/>
            <a:rect l="l" t="t" r="r" b="b"/>
            <a:pathLst>
              <a:path w="2979605" h="1523323">
                <a:moveTo>
                  <a:pt x="0" y="0"/>
                </a:moveTo>
                <a:lnTo>
                  <a:pt x="2979604" y="0"/>
                </a:lnTo>
                <a:lnTo>
                  <a:pt x="2979604" y="1523322"/>
                </a:lnTo>
                <a:lnTo>
                  <a:pt x="0" y="15233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2098844" y="2031000"/>
            <a:ext cx="14090313" cy="961803"/>
          </a:xfrm>
          <a:prstGeom prst="rect">
            <a:avLst/>
          </a:prstGeom>
        </p:spPr>
        <p:txBody>
          <a:bodyPr lIns="0" tIns="0" rIns="0" bIns="0" rtlCol="0" anchor="t">
            <a:spAutoFit/>
          </a:bodyPr>
          <a:lstStyle/>
          <a:p>
            <a:pPr algn="ctr">
              <a:lnSpc>
                <a:spcPts val="7400"/>
              </a:lnSpc>
            </a:pPr>
            <a:r>
              <a:rPr lang="en-US" sz="5285">
                <a:solidFill>
                  <a:srgbClr val="F5E6CA"/>
                </a:solidFill>
                <a:latin typeface="Hagrid Heavy"/>
              </a:rPr>
              <a:t>NON-FUNCTIONAL REQUIREMENTS </a:t>
            </a:r>
          </a:p>
        </p:txBody>
      </p:sp>
      <p:sp>
        <p:nvSpPr>
          <p:cNvPr id="13" name="TextBox 13"/>
          <p:cNvSpPr txBox="1"/>
          <p:nvPr/>
        </p:nvSpPr>
        <p:spPr>
          <a:xfrm>
            <a:off x="1564142" y="4201840"/>
            <a:ext cx="15456314" cy="1207640"/>
          </a:xfrm>
          <a:prstGeom prst="rect">
            <a:avLst/>
          </a:prstGeom>
        </p:spPr>
        <p:txBody>
          <a:bodyPr lIns="0" tIns="0" rIns="0" bIns="0" rtlCol="0" anchor="t">
            <a:spAutoFit/>
          </a:bodyPr>
          <a:lstStyle/>
          <a:p>
            <a:pPr marL="745958" lvl="1" indent="-372979">
              <a:lnSpc>
                <a:spcPts val="4837"/>
              </a:lnSpc>
              <a:buFont typeface="Arial"/>
              <a:buChar char="•"/>
            </a:pPr>
            <a:r>
              <a:rPr lang="en-US" sz="3455">
                <a:solidFill>
                  <a:srgbClr val="F5E6CA"/>
                </a:solidFill>
                <a:latin typeface="Roboto"/>
              </a:rPr>
              <a:t>The website is initially developed for running on the latest version of Google Chrome browser as of this document</a:t>
            </a:r>
          </a:p>
        </p:txBody>
      </p:sp>
      <p:sp>
        <p:nvSpPr>
          <p:cNvPr id="14" name="TextBox 14"/>
          <p:cNvSpPr txBox="1"/>
          <p:nvPr/>
        </p:nvSpPr>
        <p:spPr>
          <a:xfrm>
            <a:off x="1564142" y="5952955"/>
            <a:ext cx="15456314" cy="598040"/>
          </a:xfrm>
          <a:prstGeom prst="rect">
            <a:avLst/>
          </a:prstGeom>
        </p:spPr>
        <p:txBody>
          <a:bodyPr lIns="0" tIns="0" rIns="0" bIns="0" rtlCol="0" anchor="t">
            <a:spAutoFit/>
          </a:bodyPr>
          <a:lstStyle/>
          <a:p>
            <a:pPr marL="745958" lvl="1" indent="-372979">
              <a:lnSpc>
                <a:spcPts val="4837"/>
              </a:lnSpc>
              <a:buFont typeface="Arial"/>
              <a:buChar char="•"/>
            </a:pPr>
            <a:r>
              <a:rPr lang="en-US" sz="3455">
                <a:solidFill>
                  <a:srgbClr val="F5E6CA"/>
                </a:solidFill>
                <a:latin typeface="Roboto"/>
              </a:rPr>
              <a:t>Written: 116.0.5845.14 (Friday, June 30, 2023) on the client side.</a:t>
            </a:r>
          </a:p>
        </p:txBody>
      </p:sp>
      <p:sp>
        <p:nvSpPr>
          <p:cNvPr id="15" name="TextBox 15"/>
          <p:cNvSpPr txBox="1"/>
          <p:nvPr/>
        </p:nvSpPr>
        <p:spPr>
          <a:xfrm>
            <a:off x="1564142" y="7074870"/>
            <a:ext cx="15456314" cy="598040"/>
          </a:xfrm>
          <a:prstGeom prst="rect">
            <a:avLst/>
          </a:prstGeom>
        </p:spPr>
        <p:txBody>
          <a:bodyPr lIns="0" tIns="0" rIns="0" bIns="0" rtlCol="0" anchor="t">
            <a:spAutoFit/>
          </a:bodyPr>
          <a:lstStyle/>
          <a:p>
            <a:pPr marL="745958" lvl="1" indent="-372979">
              <a:lnSpc>
                <a:spcPts val="4837"/>
              </a:lnSpc>
              <a:buFont typeface="Arial"/>
              <a:buChar char="•"/>
            </a:pPr>
            <a:r>
              <a:rPr lang="en-US" sz="3455">
                <a:solidFill>
                  <a:srgbClr val="F5E6CA"/>
                </a:solidFill>
                <a:latin typeface="Roboto"/>
              </a:rPr>
              <a:t>Further browser additions will be updated.</a:t>
            </a:r>
          </a:p>
        </p:txBody>
      </p:sp>
      <p:sp>
        <p:nvSpPr>
          <p:cNvPr id="16" name="TextBox 16"/>
          <p:cNvSpPr txBox="1"/>
          <p:nvPr/>
        </p:nvSpPr>
        <p:spPr>
          <a:xfrm>
            <a:off x="5964648" y="3307128"/>
            <a:ext cx="6358704" cy="575361"/>
          </a:xfrm>
          <a:prstGeom prst="rect">
            <a:avLst/>
          </a:prstGeom>
        </p:spPr>
        <p:txBody>
          <a:bodyPr lIns="0" tIns="0" rIns="0" bIns="0" rtlCol="0" anchor="t">
            <a:spAutoFit/>
          </a:bodyPr>
          <a:lstStyle/>
          <a:p>
            <a:pPr algn="ctr">
              <a:lnSpc>
                <a:spcPts val="4512"/>
              </a:lnSpc>
            </a:pPr>
            <a:r>
              <a:rPr lang="en-US" sz="3222">
                <a:solidFill>
                  <a:srgbClr val="F5E6CA"/>
                </a:solidFill>
                <a:latin typeface="Roboto Bold"/>
              </a:rPr>
              <a:t> Applicable standards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428486" y="568299"/>
            <a:ext cx="17431027" cy="9150402"/>
            <a:chOff x="0" y="0"/>
            <a:chExt cx="4258258" cy="2235369"/>
          </a:xfrm>
        </p:grpSpPr>
        <p:sp>
          <p:nvSpPr>
            <p:cNvPr id="3" name="Freeform 3"/>
            <p:cNvSpPr/>
            <p:nvPr/>
          </p:nvSpPr>
          <p:spPr>
            <a:xfrm>
              <a:off x="0" y="0"/>
              <a:ext cx="4258258" cy="2235369"/>
            </a:xfrm>
            <a:custGeom>
              <a:avLst/>
              <a:gdLst/>
              <a:ahLst/>
              <a:cxnLst/>
              <a:rect l="l" t="t" r="r" b="b"/>
              <a:pathLst>
                <a:path w="4258258" h="2235369">
                  <a:moveTo>
                    <a:pt x="0" y="0"/>
                  </a:moveTo>
                  <a:lnTo>
                    <a:pt x="4258258" y="0"/>
                  </a:lnTo>
                  <a:lnTo>
                    <a:pt x="4258258" y="2235369"/>
                  </a:lnTo>
                  <a:lnTo>
                    <a:pt x="0" y="2235369"/>
                  </a:lnTo>
                  <a:lnTo>
                    <a:pt x="0" y="0"/>
                  </a:lnTo>
                </a:path>
              </a:pathLst>
            </a:custGeom>
            <a:solidFill>
              <a:srgbClr val="F5E6CA"/>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4564446" y="1349745"/>
            <a:ext cx="12138744" cy="11430"/>
          </a:xfrm>
          <a:prstGeom prst="line">
            <a:avLst/>
          </a:prstGeom>
          <a:ln w="38100" cap="flat">
            <a:solidFill>
              <a:srgbClr val="343F56"/>
            </a:solidFill>
            <a:prstDash val="solid"/>
            <a:headEnd type="none" w="sm" len="sm"/>
            <a:tailEnd type="none" w="sm" len="sm"/>
          </a:ln>
        </p:spPr>
        <p:txBody>
          <a:bodyPr/>
          <a:lstStyle/>
          <a:p>
            <a:endParaRPr lang="en-US"/>
          </a:p>
        </p:txBody>
      </p:sp>
      <p:grpSp>
        <p:nvGrpSpPr>
          <p:cNvPr id="6" name="Group 6"/>
          <p:cNvGrpSpPr/>
          <p:nvPr/>
        </p:nvGrpSpPr>
        <p:grpSpPr>
          <a:xfrm>
            <a:off x="1028700" y="945849"/>
            <a:ext cx="3535746" cy="792551"/>
            <a:chOff x="0" y="0"/>
            <a:chExt cx="4714329" cy="1056735"/>
          </a:xfrm>
        </p:grpSpPr>
        <p:sp>
          <p:nvSpPr>
            <p:cNvPr id="7" name="Freeform 7"/>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2">
                <a:extLst>
                  <a:ext uri="{96DAC541-7B7A-43D3-8B79-37D633B846F1}">
                    <asvg:svgBlip xmlns:asvg="http://schemas.microsoft.com/office/drawing/2016/SVG/main" r:embed="rId3"/>
                  </a:ext>
                </a:extLst>
              </a:blip>
              <a:stretch>
                <a:fillRect r="-97705" b="-47266"/>
              </a:stretch>
            </a:blipFill>
          </p:spPr>
          <p:txBody>
            <a:bodyPr/>
            <a:lstStyle/>
            <a:p>
              <a:endParaRPr lang="en-US"/>
            </a:p>
          </p:txBody>
        </p:sp>
        <p:sp>
          <p:nvSpPr>
            <p:cNvPr id="8" name="TextBox 8"/>
            <p:cNvSpPr txBox="1"/>
            <p:nvPr/>
          </p:nvSpPr>
          <p:spPr>
            <a:xfrm>
              <a:off x="1121431" y="257646"/>
              <a:ext cx="3592898" cy="514138"/>
            </a:xfrm>
            <a:prstGeom prst="rect">
              <a:avLst/>
            </a:prstGeom>
          </p:spPr>
          <p:txBody>
            <a:bodyPr lIns="0" tIns="0" rIns="0" bIns="0" rtlCol="0" anchor="t">
              <a:spAutoFit/>
            </a:bodyPr>
            <a:lstStyle/>
            <a:p>
              <a:pPr>
                <a:lnSpc>
                  <a:spcPts val="3080"/>
                </a:lnSpc>
              </a:pPr>
              <a:r>
                <a:rPr lang="en-US" sz="2200">
                  <a:solidFill>
                    <a:srgbClr val="343F56"/>
                  </a:solidFill>
                  <a:latin typeface="Hagrid Ultra-Bold"/>
                </a:rPr>
                <a:t>CODING KITTENS</a:t>
              </a:r>
            </a:p>
          </p:txBody>
        </p:sp>
      </p:grpSp>
      <p:grpSp>
        <p:nvGrpSpPr>
          <p:cNvPr id="9" name="Group 9"/>
          <p:cNvGrpSpPr/>
          <p:nvPr/>
        </p:nvGrpSpPr>
        <p:grpSpPr>
          <a:xfrm>
            <a:off x="1031218" y="9035727"/>
            <a:ext cx="16228082" cy="47625"/>
            <a:chOff x="0" y="0"/>
            <a:chExt cx="3964388" cy="11634"/>
          </a:xfrm>
        </p:grpSpPr>
        <p:sp>
          <p:nvSpPr>
            <p:cNvPr id="10" name="Freeform 10"/>
            <p:cNvSpPr/>
            <p:nvPr/>
          </p:nvSpPr>
          <p:spPr>
            <a:xfrm>
              <a:off x="0" y="0"/>
              <a:ext cx="3964388" cy="11634"/>
            </a:xfrm>
            <a:custGeom>
              <a:avLst/>
              <a:gdLst/>
              <a:ahLst/>
              <a:cxnLst/>
              <a:rect l="l" t="t" r="r" b="b"/>
              <a:pathLst>
                <a:path w="3964388" h="11634">
                  <a:moveTo>
                    <a:pt x="0" y="0"/>
                  </a:moveTo>
                  <a:lnTo>
                    <a:pt x="3964388" y="0"/>
                  </a:lnTo>
                  <a:lnTo>
                    <a:pt x="3964388" y="11634"/>
                  </a:lnTo>
                  <a:lnTo>
                    <a:pt x="0" y="11634"/>
                  </a:lnTo>
                  <a:lnTo>
                    <a:pt x="0" y="0"/>
                  </a:lnTo>
                </a:path>
              </a:pathLst>
            </a:custGeom>
            <a:solidFill>
              <a:srgbClr val="343F56"/>
            </a:solidFill>
          </p:spPr>
          <p:txBody>
            <a:bodyPr/>
            <a:lstStyle/>
            <a:p>
              <a:endParaRPr lang="en-US"/>
            </a:p>
          </p:txBody>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604005" y="5825652"/>
            <a:ext cx="14259031" cy="1207640"/>
          </a:xfrm>
          <a:prstGeom prst="rect">
            <a:avLst/>
          </a:prstGeom>
        </p:spPr>
        <p:txBody>
          <a:bodyPr lIns="0" tIns="0" rIns="0" bIns="0" rtlCol="0" anchor="t">
            <a:spAutoFit/>
          </a:bodyPr>
          <a:lstStyle/>
          <a:p>
            <a:pPr marL="745958" lvl="1" indent="-372979">
              <a:lnSpc>
                <a:spcPts val="4837"/>
              </a:lnSpc>
              <a:buFont typeface="Arial"/>
              <a:buChar char="•"/>
            </a:pPr>
            <a:r>
              <a:rPr lang="en-US" sz="3455">
                <a:solidFill>
                  <a:srgbClr val="343F56"/>
                </a:solidFill>
                <a:latin typeface="Roboto"/>
              </a:rPr>
              <a:t>The client component of the website requires a usable mouse and keyboard. </a:t>
            </a:r>
          </a:p>
        </p:txBody>
      </p:sp>
      <p:sp>
        <p:nvSpPr>
          <p:cNvPr id="13" name="TextBox 13"/>
          <p:cNvSpPr txBox="1"/>
          <p:nvPr/>
        </p:nvSpPr>
        <p:spPr>
          <a:xfrm>
            <a:off x="1646185" y="7174531"/>
            <a:ext cx="14259031" cy="1207640"/>
          </a:xfrm>
          <a:prstGeom prst="rect">
            <a:avLst/>
          </a:prstGeom>
        </p:spPr>
        <p:txBody>
          <a:bodyPr lIns="0" tIns="0" rIns="0" bIns="0" rtlCol="0" anchor="t">
            <a:spAutoFit/>
          </a:bodyPr>
          <a:lstStyle/>
          <a:p>
            <a:pPr marL="745958" lvl="1" indent="-372979">
              <a:lnSpc>
                <a:spcPts val="4837"/>
              </a:lnSpc>
              <a:buFont typeface="Arial"/>
              <a:buChar char="•"/>
            </a:pPr>
            <a:r>
              <a:rPr lang="en-US" sz="3455">
                <a:solidFill>
                  <a:srgbClr val="343F56"/>
                </a:solidFill>
                <a:latin typeface="Roboto"/>
              </a:rPr>
              <a:t>The client component of the website shall run on Windows 10 and Windows 11.</a:t>
            </a:r>
          </a:p>
        </p:txBody>
      </p:sp>
      <p:sp>
        <p:nvSpPr>
          <p:cNvPr id="14" name="Freeform 14"/>
          <p:cNvSpPr/>
          <p:nvPr/>
        </p:nvSpPr>
        <p:spPr>
          <a:xfrm>
            <a:off x="15118810" y="6573363"/>
            <a:ext cx="2579994" cy="2486176"/>
          </a:xfrm>
          <a:custGeom>
            <a:avLst/>
            <a:gdLst/>
            <a:ahLst/>
            <a:cxnLst/>
            <a:rect l="l" t="t" r="r" b="b"/>
            <a:pathLst>
              <a:path w="2579994" h="2486176">
                <a:moveTo>
                  <a:pt x="0" y="0"/>
                </a:moveTo>
                <a:lnTo>
                  <a:pt x="2579994" y="0"/>
                </a:lnTo>
                <a:lnTo>
                  <a:pt x="2579994" y="2486176"/>
                </a:lnTo>
                <a:lnTo>
                  <a:pt x="0" y="24861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4635805" y="145506"/>
            <a:ext cx="3274763" cy="1351584"/>
          </a:xfrm>
          <a:custGeom>
            <a:avLst/>
            <a:gdLst/>
            <a:ahLst/>
            <a:cxnLst/>
            <a:rect l="l" t="t" r="r" b="b"/>
            <a:pathLst>
              <a:path w="3274763" h="1351584">
                <a:moveTo>
                  <a:pt x="0" y="0"/>
                </a:moveTo>
                <a:lnTo>
                  <a:pt x="3274763" y="0"/>
                </a:lnTo>
                <a:lnTo>
                  <a:pt x="3274763" y="1351584"/>
                </a:lnTo>
                <a:lnTo>
                  <a:pt x="0" y="13515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1604005" y="3618865"/>
            <a:ext cx="14259031" cy="598040"/>
          </a:xfrm>
          <a:prstGeom prst="rect">
            <a:avLst/>
          </a:prstGeom>
        </p:spPr>
        <p:txBody>
          <a:bodyPr lIns="0" tIns="0" rIns="0" bIns="0" rtlCol="0" anchor="t">
            <a:spAutoFit/>
          </a:bodyPr>
          <a:lstStyle/>
          <a:p>
            <a:pPr marL="745958" lvl="1" indent="-372979">
              <a:lnSpc>
                <a:spcPts val="4837"/>
              </a:lnSpc>
              <a:buFont typeface="Arial"/>
              <a:buChar char="•"/>
            </a:pPr>
            <a:r>
              <a:rPr lang="en-US" sz="3455">
                <a:solidFill>
                  <a:srgbClr val="343F56"/>
                </a:solidFill>
                <a:latin typeface="Roboto"/>
              </a:rPr>
              <a:t>The client component of the website shall not exceed 1GB of RAM </a:t>
            </a:r>
          </a:p>
        </p:txBody>
      </p:sp>
      <p:sp>
        <p:nvSpPr>
          <p:cNvPr id="17" name="TextBox 17"/>
          <p:cNvSpPr txBox="1"/>
          <p:nvPr/>
        </p:nvSpPr>
        <p:spPr>
          <a:xfrm>
            <a:off x="1604005" y="4476774"/>
            <a:ext cx="14259031" cy="1207640"/>
          </a:xfrm>
          <a:prstGeom prst="rect">
            <a:avLst/>
          </a:prstGeom>
        </p:spPr>
        <p:txBody>
          <a:bodyPr lIns="0" tIns="0" rIns="0" bIns="0" rtlCol="0" anchor="t">
            <a:spAutoFit/>
          </a:bodyPr>
          <a:lstStyle/>
          <a:p>
            <a:pPr marL="745958" lvl="1" indent="-372979">
              <a:lnSpc>
                <a:spcPts val="4837"/>
              </a:lnSpc>
              <a:buFont typeface="Arial"/>
              <a:buChar char="•"/>
            </a:pPr>
            <a:r>
              <a:rPr lang="en-US" sz="3455">
                <a:solidFill>
                  <a:srgbClr val="343F56"/>
                </a:solidFill>
                <a:latin typeface="Roboto"/>
              </a:rPr>
              <a:t>The client component of the website shall be run on a computer with a graphical screen. </a:t>
            </a:r>
          </a:p>
        </p:txBody>
      </p:sp>
      <p:sp>
        <p:nvSpPr>
          <p:cNvPr id="18" name="TextBox 18"/>
          <p:cNvSpPr txBox="1"/>
          <p:nvPr/>
        </p:nvSpPr>
        <p:spPr>
          <a:xfrm>
            <a:off x="2098844" y="1891886"/>
            <a:ext cx="14090313" cy="951593"/>
          </a:xfrm>
          <a:prstGeom prst="rect">
            <a:avLst/>
          </a:prstGeom>
        </p:spPr>
        <p:txBody>
          <a:bodyPr lIns="0" tIns="0" rIns="0" bIns="0" rtlCol="0" anchor="t">
            <a:spAutoFit/>
          </a:bodyPr>
          <a:lstStyle/>
          <a:p>
            <a:pPr algn="ctr">
              <a:lnSpc>
                <a:spcPts val="7400"/>
              </a:lnSpc>
            </a:pPr>
            <a:r>
              <a:rPr lang="en-US" sz="5285">
                <a:solidFill>
                  <a:srgbClr val="343F56"/>
                </a:solidFill>
                <a:latin typeface="Hagrid Ultra-Bold"/>
              </a:rPr>
              <a:t>NON-FUNCTIONAL REQUIREMENTS </a:t>
            </a:r>
          </a:p>
        </p:txBody>
      </p:sp>
      <p:sp>
        <p:nvSpPr>
          <p:cNvPr id="19" name="TextBox 19"/>
          <p:cNvSpPr txBox="1"/>
          <p:nvPr/>
        </p:nvSpPr>
        <p:spPr>
          <a:xfrm>
            <a:off x="5596348" y="2853004"/>
            <a:ext cx="6358704" cy="575361"/>
          </a:xfrm>
          <a:prstGeom prst="rect">
            <a:avLst/>
          </a:prstGeom>
        </p:spPr>
        <p:txBody>
          <a:bodyPr lIns="0" tIns="0" rIns="0" bIns="0" rtlCol="0" anchor="t">
            <a:spAutoFit/>
          </a:bodyPr>
          <a:lstStyle/>
          <a:p>
            <a:pPr algn="ctr">
              <a:lnSpc>
                <a:spcPts val="4512"/>
              </a:lnSpc>
            </a:pPr>
            <a:r>
              <a:rPr lang="en-US" sz="3222">
                <a:solidFill>
                  <a:srgbClr val="343F56"/>
                </a:solidFill>
                <a:latin typeface="Roboto Bold"/>
              </a:rPr>
              <a:t>SYSTEM STANDARDS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lnTo>
                    <a:pt x="0" y="0"/>
                  </a:lnTo>
                </a:path>
              </a:pathLst>
            </a:custGeom>
            <a:solidFill>
              <a:srgbClr val="343F56"/>
            </a:solidFill>
            <a:ln>
              <a:noFill/>
            </a:ln>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775657" y="1431091"/>
            <a:ext cx="7922698" cy="1562158"/>
          </a:xfrm>
          <a:prstGeom prst="rect">
            <a:avLst/>
          </a:prstGeom>
        </p:spPr>
        <p:txBody>
          <a:bodyPr lIns="0" tIns="0" rIns="0" bIns="0" rtlCol="0" anchor="t">
            <a:spAutoFit/>
          </a:bodyPr>
          <a:lstStyle/>
          <a:p>
            <a:pPr>
              <a:lnSpc>
                <a:spcPts val="4196"/>
              </a:lnSpc>
            </a:pPr>
            <a:r>
              <a:rPr lang="en-US" sz="2997">
                <a:solidFill>
                  <a:srgbClr val="343F56"/>
                </a:solidFill>
                <a:latin typeface="Roboto"/>
              </a:rPr>
              <a:t>      The website shall serve at most 50 customers at the central server at any given time.</a:t>
            </a:r>
          </a:p>
        </p:txBody>
      </p:sp>
      <p:sp>
        <p:nvSpPr>
          <p:cNvPr id="6" name="Freeform 6"/>
          <p:cNvSpPr/>
          <p:nvPr/>
        </p:nvSpPr>
        <p:spPr>
          <a:xfrm>
            <a:off x="9775657" y="1547748"/>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9775657" y="3016982"/>
            <a:ext cx="7922698" cy="1038283"/>
          </a:xfrm>
          <a:prstGeom prst="rect">
            <a:avLst/>
          </a:prstGeom>
        </p:spPr>
        <p:txBody>
          <a:bodyPr lIns="0" tIns="0" rIns="0" bIns="0" rtlCol="0" anchor="t">
            <a:spAutoFit/>
          </a:bodyPr>
          <a:lstStyle/>
          <a:p>
            <a:pPr>
              <a:lnSpc>
                <a:spcPts val="4196"/>
              </a:lnSpc>
            </a:pPr>
            <a:r>
              <a:rPr lang="en-US" sz="2997">
                <a:solidFill>
                  <a:srgbClr val="343F56"/>
                </a:solidFill>
                <a:latin typeface="Roboto"/>
              </a:rPr>
              <a:t>      The website shall provide service with no more than a 10-second latency.</a:t>
            </a:r>
          </a:p>
        </p:txBody>
      </p:sp>
      <p:sp>
        <p:nvSpPr>
          <p:cNvPr id="8" name="Freeform 8"/>
          <p:cNvSpPr/>
          <p:nvPr/>
        </p:nvSpPr>
        <p:spPr>
          <a:xfrm>
            <a:off x="9775657" y="3187221"/>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9775657" y="4283865"/>
            <a:ext cx="8292180" cy="2086033"/>
          </a:xfrm>
          <a:prstGeom prst="rect">
            <a:avLst/>
          </a:prstGeom>
        </p:spPr>
        <p:txBody>
          <a:bodyPr lIns="0" tIns="0" rIns="0" bIns="0" rtlCol="0" anchor="t">
            <a:spAutoFit/>
          </a:bodyPr>
          <a:lstStyle/>
          <a:p>
            <a:pPr>
              <a:lnSpc>
                <a:spcPts val="4196"/>
              </a:lnSpc>
            </a:pPr>
            <a:r>
              <a:rPr lang="en-US" sz="2997">
                <a:solidFill>
                  <a:srgbClr val="343F56"/>
                </a:solidFill>
                <a:latin typeface="Roboto"/>
              </a:rPr>
              <a:t>      The website shall complete transferring an order and transaction for such order within 1 minute from when the user confirms with the order.</a:t>
            </a:r>
          </a:p>
        </p:txBody>
      </p:sp>
      <p:sp>
        <p:nvSpPr>
          <p:cNvPr id="10" name="Freeform 10"/>
          <p:cNvSpPr/>
          <p:nvPr/>
        </p:nvSpPr>
        <p:spPr>
          <a:xfrm>
            <a:off x="9775657" y="4379115"/>
            <a:ext cx="334644" cy="334644"/>
          </a:xfrm>
          <a:custGeom>
            <a:avLst/>
            <a:gdLst/>
            <a:ahLst/>
            <a:cxnLst/>
            <a:rect l="l" t="t" r="r" b="b"/>
            <a:pathLst>
              <a:path w="334644" h="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15185542" y="182008"/>
            <a:ext cx="3102458" cy="488014"/>
            <a:chOff x="0" y="0"/>
            <a:chExt cx="4136610" cy="650685"/>
          </a:xfrm>
        </p:grpSpPr>
        <p:sp>
          <p:nvSpPr>
            <p:cNvPr id="12" name="TextBox 12"/>
            <p:cNvSpPr txBox="1"/>
            <p:nvPr/>
          </p:nvSpPr>
          <p:spPr>
            <a:xfrm>
              <a:off x="0" y="75743"/>
              <a:ext cx="4136610" cy="451574"/>
            </a:xfrm>
            <a:prstGeom prst="rect">
              <a:avLst/>
            </a:prstGeom>
          </p:spPr>
          <p:txBody>
            <a:bodyPr lIns="0" tIns="0" rIns="0" bIns="0" rtlCol="0" anchor="t">
              <a:spAutoFit/>
            </a:bodyPr>
            <a:lstStyle/>
            <a:p>
              <a:pPr>
                <a:lnSpc>
                  <a:spcPts val="2666"/>
                </a:lnSpc>
              </a:pPr>
              <a:r>
                <a:rPr lang="en-US" sz="1904">
                  <a:solidFill>
                    <a:srgbClr val="343F56"/>
                  </a:solidFill>
                  <a:latin typeface="Hagrid Ultra-Bold"/>
                </a:rPr>
                <a:t>CODING KITTENS</a:t>
              </a:r>
            </a:p>
          </p:txBody>
        </p:sp>
        <p:sp>
          <p:nvSpPr>
            <p:cNvPr id="13" name="Freeform 13"/>
            <p:cNvSpPr/>
            <p:nvPr/>
          </p:nvSpPr>
          <p:spPr>
            <a:xfrm>
              <a:off x="3114999" y="0"/>
              <a:ext cx="620392" cy="650685"/>
            </a:xfrm>
            <a:custGeom>
              <a:avLst/>
              <a:gdLst/>
              <a:ahLst/>
              <a:cxnLst/>
              <a:rect l="l" t="t" r="r" b="b"/>
              <a:pathLst>
                <a:path w="620392" h="650685">
                  <a:moveTo>
                    <a:pt x="0" y="0"/>
                  </a:moveTo>
                  <a:lnTo>
                    <a:pt x="620392" y="0"/>
                  </a:lnTo>
                  <a:lnTo>
                    <a:pt x="620392" y="650685"/>
                  </a:lnTo>
                  <a:lnTo>
                    <a:pt x="0" y="650685"/>
                  </a:lnTo>
                  <a:lnTo>
                    <a:pt x="0" y="0"/>
                  </a:lnTo>
                  <a:close/>
                </a:path>
              </a:pathLst>
            </a:custGeom>
            <a:blipFill>
              <a:blip r:embed="rId4">
                <a:extLst>
                  <a:ext uri="{96DAC541-7B7A-43D3-8B79-37D633B846F1}">
                    <asvg:svgBlip xmlns:asvg="http://schemas.microsoft.com/office/drawing/2016/SVG/main" r:embed="rId5"/>
                  </a:ext>
                </a:extLst>
              </a:blip>
              <a:stretch>
                <a:fillRect r="-97705" b="-47266"/>
              </a:stretch>
            </a:blipFill>
          </p:spPr>
          <p:txBody>
            <a:bodyPr/>
            <a:lstStyle/>
            <a:p>
              <a:endParaRPr lang="en-US"/>
            </a:p>
          </p:txBody>
        </p:sp>
      </p:grpSp>
      <p:sp>
        <p:nvSpPr>
          <p:cNvPr id="14" name="Freeform 14"/>
          <p:cNvSpPr/>
          <p:nvPr/>
        </p:nvSpPr>
        <p:spPr>
          <a:xfrm>
            <a:off x="404491" y="2609668"/>
            <a:ext cx="8410612" cy="7444609"/>
          </a:xfrm>
          <a:custGeom>
            <a:avLst/>
            <a:gdLst/>
            <a:ahLst/>
            <a:cxnLst/>
            <a:rect l="l" t="t" r="r" b="b"/>
            <a:pathLst>
              <a:path w="8410612" h="7444609">
                <a:moveTo>
                  <a:pt x="0" y="0"/>
                </a:moveTo>
                <a:lnTo>
                  <a:pt x="8410612" y="0"/>
                </a:lnTo>
                <a:lnTo>
                  <a:pt x="8410612" y="7444608"/>
                </a:lnTo>
                <a:lnTo>
                  <a:pt x="0" y="7444608"/>
                </a:lnTo>
                <a:lnTo>
                  <a:pt x="0" y="0"/>
                </a:lnTo>
                <a:close/>
              </a:path>
            </a:pathLst>
          </a:custGeom>
          <a:blipFill>
            <a:blip r:embed="rId6">
              <a:extLst>
                <a:ext uri="{96DAC541-7B7A-43D3-8B79-37D633B846F1}">
                  <asvg:svgBlip xmlns:asvg="http://schemas.microsoft.com/office/drawing/2016/SVG/main" r:embed="rId7"/>
                </a:ext>
              </a:extLst>
            </a:blip>
            <a:stretch>
              <a:fillRect t="-14738" r="-1560"/>
            </a:stretch>
          </a:blipFill>
        </p:spPr>
        <p:txBody>
          <a:bodyPr/>
          <a:lstStyle/>
          <a:p>
            <a:endParaRPr lang="en-US"/>
          </a:p>
        </p:txBody>
      </p:sp>
      <p:sp>
        <p:nvSpPr>
          <p:cNvPr id="15" name="TextBox 15"/>
          <p:cNvSpPr txBox="1"/>
          <p:nvPr/>
        </p:nvSpPr>
        <p:spPr>
          <a:xfrm>
            <a:off x="9775657" y="803736"/>
            <a:ext cx="7161316" cy="503530"/>
          </a:xfrm>
          <a:prstGeom prst="rect">
            <a:avLst/>
          </a:prstGeom>
        </p:spPr>
        <p:txBody>
          <a:bodyPr lIns="0" tIns="0" rIns="0" bIns="0" rtlCol="0" anchor="t">
            <a:spAutoFit/>
          </a:bodyPr>
          <a:lstStyle/>
          <a:p>
            <a:pPr>
              <a:lnSpc>
                <a:spcPts val="3956"/>
              </a:lnSpc>
            </a:pPr>
            <a:r>
              <a:rPr lang="en-US" sz="2825">
                <a:solidFill>
                  <a:srgbClr val="343F56"/>
                </a:solidFill>
                <a:latin typeface="Hagrid Ultra-Bold"/>
              </a:rPr>
              <a:t>PERFORMANCE REQUIREMENTS</a:t>
            </a:r>
          </a:p>
        </p:txBody>
      </p:sp>
      <p:sp>
        <p:nvSpPr>
          <p:cNvPr id="16" name="TextBox 16"/>
          <p:cNvSpPr txBox="1"/>
          <p:nvPr/>
        </p:nvSpPr>
        <p:spPr>
          <a:xfrm>
            <a:off x="404491" y="288545"/>
            <a:ext cx="7948621" cy="1923143"/>
          </a:xfrm>
          <a:prstGeom prst="rect">
            <a:avLst/>
          </a:prstGeom>
        </p:spPr>
        <p:txBody>
          <a:bodyPr lIns="0" tIns="0" rIns="0" bIns="0" rtlCol="0" anchor="t">
            <a:spAutoFit/>
          </a:bodyPr>
          <a:lstStyle/>
          <a:p>
            <a:pPr>
              <a:lnSpc>
                <a:spcPts val="7400"/>
              </a:lnSpc>
            </a:pPr>
            <a:r>
              <a:rPr lang="en-US" sz="5285">
                <a:solidFill>
                  <a:srgbClr val="F5E6CA"/>
                </a:solidFill>
                <a:latin typeface="Hagrid Ultra-Bold"/>
              </a:rPr>
              <a:t>NON-FUNCTIONAL REQUIREMENTS </a:t>
            </a:r>
          </a:p>
        </p:txBody>
      </p:sp>
      <p:sp>
        <p:nvSpPr>
          <p:cNvPr id="17" name="TextBox 17"/>
          <p:cNvSpPr txBox="1"/>
          <p:nvPr/>
        </p:nvSpPr>
        <p:spPr>
          <a:xfrm>
            <a:off x="9775657" y="6417523"/>
            <a:ext cx="7483643" cy="503530"/>
          </a:xfrm>
          <a:prstGeom prst="rect">
            <a:avLst/>
          </a:prstGeom>
        </p:spPr>
        <p:txBody>
          <a:bodyPr lIns="0" tIns="0" rIns="0" bIns="0" rtlCol="0" anchor="t">
            <a:spAutoFit/>
          </a:bodyPr>
          <a:lstStyle/>
          <a:p>
            <a:pPr>
              <a:lnSpc>
                <a:spcPts val="3956"/>
              </a:lnSpc>
            </a:pPr>
            <a:r>
              <a:rPr lang="en-US" sz="2825">
                <a:solidFill>
                  <a:srgbClr val="343F56"/>
                </a:solidFill>
                <a:latin typeface="Hagrid Ultra-Bold"/>
              </a:rPr>
              <a:t> ENVIRONMENTAL REQUIREMENTS</a:t>
            </a:r>
          </a:p>
        </p:txBody>
      </p:sp>
      <p:sp>
        <p:nvSpPr>
          <p:cNvPr id="18" name="TextBox 18"/>
          <p:cNvSpPr txBox="1"/>
          <p:nvPr/>
        </p:nvSpPr>
        <p:spPr>
          <a:xfrm>
            <a:off x="10447353" y="7017515"/>
            <a:ext cx="909157" cy="514408"/>
          </a:xfrm>
          <a:prstGeom prst="rect">
            <a:avLst/>
          </a:prstGeom>
        </p:spPr>
        <p:txBody>
          <a:bodyPr lIns="0" tIns="0" rIns="0" bIns="0" rtlCol="0" anchor="t">
            <a:spAutoFit/>
          </a:bodyPr>
          <a:lstStyle/>
          <a:p>
            <a:pPr>
              <a:lnSpc>
                <a:spcPts val="4196"/>
              </a:lnSpc>
            </a:pPr>
            <a:r>
              <a:rPr lang="en-US" sz="2997">
                <a:solidFill>
                  <a:srgbClr val="343F56"/>
                </a:solidFill>
                <a:latin typeface="Roboto"/>
              </a:rPr>
              <a:t>None</a:t>
            </a:r>
          </a:p>
        </p:txBody>
      </p:sp>
      <p:sp>
        <p:nvSpPr>
          <p:cNvPr id="19" name="Freeform 19"/>
          <p:cNvSpPr/>
          <p:nvPr/>
        </p:nvSpPr>
        <p:spPr>
          <a:xfrm>
            <a:off x="9775657" y="7159179"/>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9877065" y="7636698"/>
            <a:ext cx="6859706" cy="503530"/>
          </a:xfrm>
          <a:prstGeom prst="rect">
            <a:avLst/>
          </a:prstGeom>
        </p:spPr>
        <p:txBody>
          <a:bodyPr lIns="0" tIns="0" rIns="0" bIns="0" rtlCol="0" anchor="t">
            <a:spAutoFit/>
          </a:bodyPr>
          <a:lstStyle/>
          <a:p>
            <a:pPr>
              <a:lnSpc>
                <a:spcPts val="3956"/>
              </a:lnSpc>
            </a:pPr>
            <a:r>
              <a:rPr lang="en-US" sz="2825">
                <a:solidFill>
                  <a:srgbClr val="343F56"/>
                </a:solidFill>
                <a:latin typeface="Hagrid Ultra-Bold"/>
              </a:rPr>
              <a:t>DOCUMENTATION REQUIREMENTS</a:t>
            </a:r>
          </a:p>
        </p:txBody>
      </p:sp>
      <p:sp>
        <p:nvSpPr>
          <p:cNvPr id="21" name="TextBox 21"/>
          <p:cNvSpPr txBox="1"/>
          <p:nvPr/>
        </p:nvSpPr>
        <p:spPr>
          <a:xfrm>
            <a:off x="9775657" y="8368828"/>
            <a:ext cx="8190771" cy="1562158"/>
          </a:xfrm>
          <a:prstGeom prst="rect">
            <a:avLst/>
          </a:prstGeom>
        </p:spPr>
        <p:txBody>
          <a:bodyPr lIns="0" tIns="0" rIns="0" bIns="0" rtlCol="0" anchor="t">
            <a:spAutoFit/>
          </a:bodyPr>
          <a:lstStyle/>
          <a:p>
            <a:pPr>
              <a:lnSpc>
                <a:spcPts val="4196"/>
              </a:lnSpc>
            </a:pPr>
            <a:r>
              <a:rPr lang="en-US" sz="2997">
                <a:solidFill>
                  <a:srgbClr val="343F56"/>
                </a:solidFill>
                <a:latin typeface="Roboto"/>
              </a:rPr>
              <a:t>      Permit on online business (following the Digital Business law of 01/2021/NĐ-CP by the Vietnamese Government)</a:t>
            </a:r>
          </a:p>
        </p:txBody>
      </p:sp>
      <p:sp>
        <p:nvSpPr>
          <p:cNvPr id="22" name="Freeform 22"/>
          <p:cNvSpPr/>
          <p:nvPr/>
        </p:nvSpPr>
        <p:spPr>
          <a:xfrm>
            <a:off x="9775657" y="8510558"/>
            <a:ext cx="334644" cy="334644"/>
          </a:xfrm>
          <a:custGeom>
            <a:avLst/>
            <a:gdLst/>
            <a:ahLst/>
            <a:cxnLst/>
            <a:rect l="l" t="t" r="r" b="b"/>
            <a:pathLst>
              <a:path w="334644" h="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427678" y="2497979"/>
            <a:ext cx="17441215" cy="3781390"/>
            <a:chOff x="0" y="0"/>
            <a:chExt cx="4593571" cy="995922"/>
          </a:xfrm>
        </p:grpSpPr>
        <p:sp>
          <p:nvSpPr>
            <p:cNvPr id="3" name="Freeform 3"/>
            <p:cNvSpPr/>
            <p:nvPr/>
          </p:nvSpPr>
          <p:spPr>
            <a:xfrm>
              <a:off x="0" y="0"/>
              <a:ext cx="4593571" cy="995922"/>
            </a:xfrm>
            <a:custGeom>
              <a:avLst/>
              <a:gdLst/>
              <a:ahLst/>
              <a:cxnLst/>
              <a:rect l="l" t="t" r="r" b="b"/>
              <a:pathLst>
                <a:path w="4593571" h="995922">
                  <a:moveTo>
                    <a:pt x="0" y="0"/>
                  </a:moveTo>
                  <a:lnTo>
                    <a:pt x="4593571" y="0"/>
                  </a:lnTo>
                  <a:lnTo>
                    <a:pt x="4593571" y="995922"/>
                  </a:lnTo>
                  <a:lnTo>
                    <a:pt x="0" y="995922"/>
                  </a:lnTo>
                  <a:lnTo>
                    <a:pt x="0" y="0"/>
                  </a:lnTo>
                </a:path>
              </a:pathLst>
            </a:custGeom>
            <a:solidFill>
              <a:srgbClr val="000000">
                <a:alpha val="0"/>
              </a:srgbClr>
            </a:solidFill>
            <a:ln w="38100">
              <a:solidFill>
                <a:srgbClr val="343F56"/>
              </a:solidFill>
            </a:ln>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6113532" y="2497979"/>
            <a:ext cx="0" cy="3781390"/>
          </a:xfrm>
          <a:prstGeom prst="line">
            <a:avLst/>
          </a:prstGeom>
          <a:ln w="38100" cap="flat">
            <a:solidFill>
              <a:srgbClr val="343F56"/>
            </a:solidFill>
            <a:prstDash val="solid"/>
            <a:headEnd type="none" w="sm" len="sm"/>
            <a:tailEnd type="none" w="sm" len="sm"/>
          </a:ln>
        </p:spPr>
        <p:txBody>
          <a:bodyPr/>
          <a:lstStyle/>
          <a:p>
            <a:endParaRPr lang="en-US"/>
          </a:p>
        </p:txBody>
      </p:sp>
      <p:sp>
        <p:nvSpPr>
          <p:cNvPr id="6" name="TextBox 6"/>
          <p:cNvSpPr txBox="1"/>
          <p:nvPr/>
        </p:nvSpPr>
        <p:spPr>
          <a:xfrm>
            <a:off x="6132582" y="4885240"/>
            <a:ext cx="6069507" cy="573463"/>
          </a:xfrm>
          <a:prstGeom prst="rect">
            <a:avLst/>
          </a:prstGeom>
        </p:spPr>
        <p:txBody>
          <a:bodyPr lIns="0" tIns="0" rIns="0" bIns="0" rtlCol="0" anchor="t">
            <a:spAutoFit/>
          </a:bodyPr>
          <a:lstStyle/>
          <a:p>
            <a:pPr algn="ctr">
              <a:lnSpc>
                <a:spcPts val="4616"/>
              </a:lnSpc>
            </a:pPr>
            <a:r>
              <a:rPr lang="en-US" sz="3297">
                <a:solidFill>
                  <a:srgbClr val="343F56"/>
                </a:solidFill>
                <a:latin typeface="Roboto"/>
              </a:rPr>
              <a:t> Using the Postgres database.</a:t>
            </a:r>
          </a:p>
        </p:txBody>
      </p:sp>
      <p:sp>
        <p:nvSpPr>
          <p:cNvPr id="7" name="AutoShape 7"/>
          <p:cNvSpPr/>
          <p:nvPr/>
        </p:nvSpPr>
        <p:spPr>
          <a:xfrm flipV="1">
            <a:off x="12177240" y="2497979"/>
            <a:ext cx="0" cy="3781390"/>
          </a:xfrm>
          <a:prstGeom prst="line">
            <a:avLst/>
          </a:prstGeom>
          <a:ln w="38100" cap="flat">
            <a:solidFill>
              <a:srgbClr val="343F56"/>
            </a:solidFill>
            <a:prstDash val="solid"/>
            <a:headEnd type="none" w="sm" len="sm"/>
            <a:tailEnd type="none" w="sm" len="sm"/>
          </a:ln>
        </p:spPr>
        <p:txBody>
          <a:bodyPr/>
          <a:lstStyle/>
          <a:p>
            <a:endParaRPr lang="en-US"/>
          </a:p>
        </p:txBody>
      </p:sp>
      <p:sp>
        <p:nvSpPr>
          <p:cNvPr id="8" name="Freeform 8"/>
          <p:cNvSpPr/>
          <p:nvPr/>
        </p:nvSpPr>
        <p:spPr>
          <a:xfrm>
            <a:off x="13563138" y="2603372"/>
            <a:ext cx="2916798" cy="1845538"/>
          </a:xfrm>
          <a:custGeom>
            <a:avLst/>
            <a:gdLst/>
            <a:ahLst/>
            <a:cxnLst/>
            <a:rect l="l" t="t" r="r" b="b"/>
            <a:pathLst>
              <a:path w="2916798" h="1845538">
                <a:moveTo>
                  <a:pt x="0" y="0"/>
                </a:moveTo>
                <a:lnTo>
                  <a:pt x="2916798" y="0"/>
                </a:lnTo>
                <a:lnTo>
                  <a:pt x="2916798" y="1845538"/>
                </a:lnTo>
                <a:lnTo>
                  <a:pt x="0" y="1845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482661" y="2603372"/>
            <a:ext cx="1255051" cy="1865617"/>
          </a:xfrm>
          <a:custGeom>
            <a:avLst/>
            <a:gdLst/>
            <a:ahLst/>
            <a:cxnLst/>
            <a:rect l="l" t="t" r="r" b="b"/>
            <a:pathLst>
              <a:path w="1255051" h="1865617">
                <a:moveTo>
                  <a:pt x="0" y="0"/>
                </a:moveTo>
                <a:lnTo>
                  <a:pt x="1255051" y="0"/>
                </a:lnTo>
                <a:lnTo>
                  <a:pt x="1255051" y="1865617"/>
                </a:lnTo>
                <a:lnTo>
                  <a:pt x="0" y="18656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423393" y="6479497"/>
            <a:ext cx="17441215" cy="3446904"/>
            <a:chOff x="0" y="0"/>
            <a:chExt cx="4593571" cy="907826"/>
          </a:xfrm>
        </p:grpSpPr>
        <p:sp>
          <p:nvSpPr>
            <p:cNvPr id="11" name="Freeform 11"/>
            <p:cNvSpPr/>
            <p:nvPr/>
          </p:nvSpPr>
          <p:spPr>
            <a:xfrm>
              <a:off x="0" y="0"/>
              <a:ext cx="4593571" cy="907826"/>
            </a:xfrm>
            <a:custGeom>
              <a:avLst/>
              <a:gdLst/>
              <a:ahLst/>
              <a:cxnLst/>
              <a:rect l="l" t="t" r="r" b="b"/>
              <a:pathLst>
                <a:path w="4593571" h="907826">
                  <a:moveTo>
                    <a:pt x="0" y="0"/>
                  </a:moveTo>
                  <a:lnTo>
                    <a:pt x="4593571" y="0"/>
                  </a:lnTo>
                  <a:lnTo>
                    <a:pt x="4593571" y="907826"/>
                  </a:lnTo>
                  <a:lnTo>
                    <a:pt x="0" y="907826"/>
                  </a:lnTo>
                  <a:lnTo>
                    <a:pt x="0" y="0"/>
                  </a:lnTo>
                </a:path>
              </a:pathLst>
            </a:custGeom>
            <a:solidFill>
              <a:srgbClr val="000000">
                <a:alpha val="0"/>
              </a:srgbClr>
            </a:solidFill>
            <a:ln w="38100">
              <a:solidFill>
                <a:srgbClr val="343F56"/>
              </a:solidFill>
            </a:ln>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flipV="1">
            <a:off x="9144000" y="6479497"/>
            <a:ext cx="0" cy="3446904"/>
          </a:xfrm>
          <a:prstGeom prst="line">
            <a:avLst/>
          </a:prstGeom>
          <a:ln w="38100" cap="flat">
            <a:solidFill>
              <a:srgbClr val="343F56"/>
            </a:solidFill>
            <a:prstDash val="solid"/>
            <a:headEnd type="none" w="sm" len="sm"/>
            <a:tailEnd type="none" w="sm" len="sm"/>
          </a:ln>
        </p:spPr>
        <p:txBody>
          <a:bodyPr/>
          <a:lstStyle/>
          <a:p>
            <a:endParaRPr lang="en-US"/>
          </a:p>
        </p:txBody>
      </p:sp>
      <p:sp>
        <p:nvSpPr>
          <p:cNvPr id="14" name="Freeform 14"/>
          <p:cNvSpPr/>
          <p:nvPr/>
        </p:nvSpPr>
        <p:spPr>
          <a:xfrm>
            <a:off x="1902914" y="2603372"/>
            <a:ext cx="2226567" cy="1785302"/>
          </a:xfrm>
          <a:custGeom>
            <a:avLst/>
            <a:gdLst/>
            <a:ahLst/>
            <a:cxnLst/>
            <a:rect l="l" t="t" r="r" b="b"/>
            <a:pathLst>
              <a:path w="2226567" h="1785302">
                <a:moveTo>
                  <a:pt x="0" y="0"/>
                </a:moveTo>
                <a:lnTo>
                  <a:pt x="2226567" y="0"/>
                </a:lnTo>
                <a:lnTo>
                  <a:pt x="2226567" y="1785302"/>
                </a:lnTo>
                <a:lnTo>
                  <a:pt x="0" y="17853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3299775" y="6569092"/>
            <a:ext cx="1659412" cy="1667750"/>
          </a:xfrm>
          <a:custGeom>
            <a:avLst/>
            <a:gdLst/>
            <a:ahLst/>
            <a:cxnLst/>
            <a:rect l="l" t="t" r="r" b="b"/>
            <a:pathLst>
              <a:path w="1659412" h="1667750">
                <a:moveTo>
                  <a:pt x="0" y="0"/>
                </a:moveTo>
                <a:lnTo>
                  <a:pt x="1659412" y="0"/>
                </a:lnTo>
                <a:lnTo>
                  <a:pt x="1659412" y="1667750"/>
                </a:lnTo>
                <a:lnTo>
                  <a:pt x="0" y="16677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2202089" y="6569092"/>
            <a:ext cx="2506619" cy="1667750"/>
          </a:xfrm>
          <a:custGeom>
            <a:avLst/>
            <a:gdLst/>
            <a:ahLst/>
            <a:cxnLst/>
            <a:rect l="l" t="t" r="r" b="b"/>
            <a:pathLst>
              <a:path w="2506619" h="1667750">
                <a:moveTo>
                  <a:pt x="0" y="0"/>
                </a:moveTo>
                <a:lnTo>
                  <a:pt x="2506619" y="0"/>
                </a:lnTo>
                <a:lnTo>
                  <a:pt x="2506619" y="1667750"/>
                </a:lnTo>
                <a:lnTo>
                  <a:pt x="0" y="16677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Freeform 17"/>
          <p:cNvSpPr/>
          <p:nvPr/>
        </p:nvSpPr>
        <p:spPr>
          <a:xfrm>
            <a:off x="0" y="1028700"/>
            <a:ext cx="2137133" cy="1469279"/>
          </a:xfrm>
          <a:custGeom>
            <a:avLst/>
            <a:gdLst/>
            <a:ahLst/>
            <a:cxnLst/>
            <a:rect l="l" t="t" r="r" b="b"/>
            <a:pathLst>
              <a:path w="2137133" h="1469279">
                <a:moveTo>
                  <a:pt x="0" y="0"/>
                </a:moveTo>
                <a:lnTo>
                  <a:pt x="2137133" y="0"/>
                </a:lnTo>
                <a:lnTo>
                  <a:pt x="2137133" y="1469279"/>
                </a:lnTo>
                <a:lnTo>
                  <a:pt x="0" y="14692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18"/>
          <p:cNvSpPr/>
          <p:nvPr/>
        </p:nvSpPr>
        <p:spPr>
          <a:xfrm flipH="1">
            <a:off x="16150867" y="1028700"/>
            <a:ext cx="2137133" cy="1469279"/>
          </a:xfrm>
          <a:custGeom>
            <a:avLst/>
            <a:gdLst/>
            <a:ahLst/>
            <a:cxnLst/>
            <a:rect l="l" t="t" r="r" b="b"/>
            <a:pathLst>
              <a:path w="2137133" h="1469279">
                <a:moveTo>
                  <a:pt x="2137133" y="0"/>
                </a:moveTo>
                <a:lnTo>
                  <a:pt x="0" y="0"/>
                </a:lnTo>
                <a:lnTo>
                  <a:pt x="0" y="1469279"/>
                </a:lnTo>
                <a:lnTo>
                  <a:pt x="2137133" y="1469279"/>
                </a:lnTo>
                <a:lnTo>
                  <a:pt x="2137133"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flipH="1">
            <a:off x="9167336" y="6518112"/>
            <a:ext cx="2860044" cy="2295185"/>
          </a:xfrm>
          <a:custGeom>
            <a:avLst/>
            <a:gdLst/>
            <a:ahLst/>
            <a:cxnLst/>
            <a:rect l="l" t="t" r="r" b="b"/>
            <a:pathLst>
              <a:path w="2860044" h="2295185">
                <a:moveTo>
                  <a:pt x="2860044" y="0"/>
                </a:moveTo>
                <a:lnTo>
                  <a:pt x="0" y="0"/>
                </a:lnTo>
                <a:lnTo>
                  <a:pt x="0" y="2295185"/>
                </a:lnTo>
                <a:lnTo>
                  <a:pt x="2860044" y="2295185"/>
                </a:lnTo>
                <a:lnTo>
                  <a:pt x="2860044" y="0"/>
                </a:lnTo>
                <a:close/>
              </a:path>
            </a:pathLst>
          </a:custGeom>
          <a:blipFill>
            <a:blip r:embed="rId14">
              <a:extLst>
                <a:ext uri="{96DAC541-7B7A-43D3-8B79-37D633B846F1}">
                  <asvg:svgBlip xmlns:asvg="http://schemas.microsoft.com/office/drawing/2016/SVG/main" r:embed="rId15"/>
                </a:ext>
              </a:extLst>
            </a:blip>
            <a:stretch>
              <a:fillRect r="-1957" b="-1957"/>
            </a:stretch>
          </a:blipFill>
        </p:spPr>
        <p:txBody>
          <a:bodyPr/>
          <a:lstStyle/>
          <a:p>
            <a:endParaRPr lang="en-US"/>
          </a:p>
        </p:txBody>
      </p:sp>
      <p:sp>
        <p:nvSpPr>
          <p:cNvPr id="20" name="Freeform 20"/>
          <p:cNvSpPr/>
          <p:nvPr/>
        </p:nvSpPr>
        <p:spPr>
          <a:xfrm flipV="1">
            <a:off x="6445139" y="6518112"/>
            <a:ext cx="2679811" cy="2598300"/>
          </a:xfrm>
          <a:custGeom>
            <a:avLst/>
            <a:gdLst/>
            <a:ahLst/>
            <a:cxnLst/>
            <a:rect l="l" t="t" r="r" b="b"/>
            <a:pathLst>
              <a:path w="2679811" h="2598300">
                <a:moveTo>
                  <a:pt x="0" y="2598300"/>
                </a:moveTo>
                <a:lnTo>
                  <a:pt x="2679811" y="2598300"/>
                </a:lnTo>
                <a:lnTo>
                  <a:pt x="2679811" y="0"/>
                </a:lnTo>
                <a:lnTo>
                  <a:pt x="0" y="0"/>
                </a:lnTo>
                <a:lnTo>
                  <a:pt x="0" y="259830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1" name="Freeform 21"/>
          <p:cNvSpPr/>
          <p:nvPr/>
        </p:nvSpPr>
        <p:spPr>
          <a:xfrm flipH="1" flipV="1">
            <a:off x="9364448" y="2524832"/>
            <a:ext cx="2812792" cy="1554067"/>
          </a:xfrm>
          <a:custGeom>
            <a:avLst/>
            <a:gdLst/>
            <a:ahLst/>
            <a:cxnLst/>
            <a:rect l="l" t="t" r="r" b="b"/>
            <a:pathLst>
              <a:path w="2812792" h="1554067">
                <a:moveTo>
                  <a:pt x="2812792" y="1554068"/>
                </a:moveTo>
                <a:lnTo>
                  <a:pt x="0" y="1554068"/>
                </a:lnTo>
                <a:lnTo>
                  <a:pt x="0" y="0"/>
                </a:lnTo>
                <a:lnTo>
                  <a:pt x="2812792" y="0"/>
                </a:lnTo>
                <a:lnTo>
                  <a:pt x="2812792" y="1554068"/>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2" name="TextBox 22"/>
          <p:cNvSpPr txBox="1"/>
          <p:nvPr/>
        </p:nvSpPr>
        <p:spPr>
          <a:xfrm>
            <a:off x="8492311" y="4318189"/>
            <a:ext cx="1350050" cy="587526"/>
          </a:xfrm>
          <a:prstGeom prst="rect">
            <a:avLst/>
          </a:prstGeom>
        </p:spPr>
        <p:txBody>
          <a:bodyPr lIns="0" tIns="0" rIns="0" bIns="0" rtlCol="0" anchor="t">
            <a:spAutoFit/>
          </a:bodyPr>
          <a:lstStyle/>
          <a:p>
            <a:pPr>
              <a:lnSpc>
                <a:spcPts val="4576"/>
              </a:lnSpc>
            </a:pPr>
            <a:r>
              <a:rPr lang="en-US" sz="3269">
                <a:solidFill>
                  <a:srgbClr val="343F56"/>
                </a:solidFill>
                <a:latin typeface="Hagrid Ultra-Bold"/>
              </a:rPr>
              <a:t>Data</a:t>
            </a:r>
          </a:p>
        </p:txBody>
      </p:sp>
      <p:sp>
        <p:nvSpPr>
          <p:cNvPr id="23" name="TextBox 23"/>
          <p:cNvSpPr txBox="1"/>
          <p:nvPr/>
        </p:nvSpPr>
        <p:spPr>
          <a:xfrm>
            <a:off x="10240495" y="8642956"/>
            <a:ext cx="7018805" cy="1154488"/>
          </a:xfrm>
          <a:prstGeom prst="rect">
            <a:avLst/>
          </a:prstGeom>
        </p:spPr>
        <p:txBody>
          <a:bodyPr lIns="0" tIns="0" rIns="0" bIns="0" rtlCol="0" anchor="t">
            <a:spAutoFit/>
          </a:bodyPr>
          <a:lstStyle/>
          <a:p>
            <a:pPr algn="just">
              <a:lnSpc>
                <a:spcPts val="4616"/>
              </a:lnSpc>
            </a:pPr>
            <a:r>
              <a:rPr lang="en-US" sz="3297">
                <a:solidFill>
                  <a:srgbClr val="343F56"/>
                </a:solidFill>
                <a:latin typeface="Roboto"/>
              </a:rPr>
              <a:t>Friendly interface, users can get used to it after the first few minutes of use</a:t>
            </a:r>
          </a:p>
        </p:txBody>
      </p:sp>
      <p:sp>
        <p:nvSpPr>
          <p:cNvPr id="24" name="TextBox 24"/>
          <p:cNvSpPr txBox="1"/>
          <p:nvPr/>
        </p:nvSpPr>
        <p:spPr>
          <a:xfrm>
            <a:off x="1196831" y="8642956"/>
            <a:ext cx="6832744" cy="1154488"/>
          </a:xfrm>
          <a:prstGeom prst="rect">
            <a:avLst/>
          </a:prstGeom>
        </p:spPr>
        <p:txBody>
          <a:bodyPr lIns="0" tIns="0" rIns="0" bIns="0" rtlCol="0" anchor="t">
            <a:spAutoFit/>
          </a:bodyPr>
          <a:lstStyle/>
          <a:p>
            <a:pPr algn="just">
              <a:lnSpc>
                <a:spcPts val="4616"/>
              </a:lnSpc>
            </a:pPr>
            <a:r>
              <a:rPr lang="en-US" sz="3297">
                <a:solidFill>
                  <a:srgbClr val="343F56"/>
                </a:solidFill>
                <a:latin typeface="Roboto"/>
              </a:rPr>
              <a:t>Used for web environment, supports most browsers.</a:t>
            </a:r>
          </a:p>
        </p:txBody>
      </p:sp>
      <p:sp>
        <p:nvSpPr>
          <p:cNvPr id="25" name="TextBox 25"/>
          <p:cNvSpPr txBox="1"/>
          <p:nvPr/>
        </p:nvSpPr>
        <p:spPr>
          <a:xfrm>
            <a:off x="2702207" y="8136274"/>
            <a:ext cx="3792194" cy="583716"/>
          </a:xfrm>
          <a:prstGeom prst="rect">
            <a:avLst/>
          </a:prstGeom>
        </p:spPr>
        <p:txBody>
          <a:bodyPr lIns="0" tIns="0" rIns="0" bIns="0" rtlCol="0" anchor="t">
            <a:spAutoFit/>
          </a:bodyPr>
          <a:lstStyle/>
          <a:p>
            <a:pPr>
              <a:lnSpc>
                <a:spcPts val="4576"/>
              </a:lnSpc>
            </a:pPr>
            <a:r>
              <a:rPr lang="en-US" sz="3269">
                <a:solidFill>
                  <a:srgbClr val="343F56"/>
                </a:solidFill>
                <a:latin typeface="Hagrid Ultra-Bold"/>
              </a:rPr>
              <a:t>Environment</a:t>
            </a:r>
          </a:p>
        </p:txBody>
      </p:sp>
      <p:sp>
        <p:nvSpPr>
          <p:cNvPr id="26" name="TextBox 26"/>
          <p:cNvSpPr txBox="1"/>
          <p:nvPr/>
        </p:nvSpPr>
        <p:spPr>
          <a:xfrm>
            <a:off x="12346400" y="8164390"/>
            <a:ext cx="2806995" cy="587526"/>
          </a:xfrm>
          <a:prstGeom prst="rect">
            <a:avLst/>
          </a:prstGeom>
        </p:spPr>
        <p:txBody>
          <a:bodyPr lIns="0" tIns="0" rIns="0" bIns="0" rtlCol="0" anchor="t">
            <a:spAutoFit/>
          </a:bodyPr>
          <a:lstStyle/>
          <a:p>
            <a:pPr>
              <a:lnSpc>
                <a:spcPts val="4576"/>
              </a:lnSpc>
            </a:pPr>
            <a:r>
              <a:rPr lang="en-US" sz="3269">
                <a:solidFill>
                  <a:srgbClr val="343F56"/>
                </a:solidFill>
                <a:latin typeface="Hagrid Ultra-Bold"/>
              </a:rPr>
              <a:t>Easy to use</a:t>
            </a:r>
          </a:p>
        </p:txBody>
      </p:sp>
      <p:sp>
        <p:nvSpPr>
          <p:cNvPr id="27" name="TextBox 27"/>
          <p:cNvSpPr txBox="1"/>
          <p:nvPr/>
        </p:nvSpPr>
        <p:spPr>
          <a:xfrm>
            <a:off x="1665926" y="4318189"/>
            <a:ext cx="3000879" cy="587526"/>
          </a:xfrm>
          <a:prstGeom prst="rect">
            <a:avLst/>
          </a:prstGeom>
        </p:spPr>
        <p:txBody>
          <a:bodyPr lIns="0" tIns="0" rIns="0" bIns="0" rtlCol="0" anchor="t">
            <a:spAutoFit/>
          </a:bodyPr>
          <a:lstStyle/>
          <a:p>
            <a:pPr>
              <a:lnSpc>
                <a:spcPts val="4576"/>
              </a:lnSpc>
            </a:pPr>
            <a:r>
              <a:rPr lang="en-US" sz="3269">
                <a:solidFill>
                  <a:srgbClr val="343F56"/>
                </a:solidFill>
                <a:latin typeface="Hagrid Ultra-Bold"/>
              </a:rPr>
              <a:t>Technology</a:t>
            </a:r>
          </a:p>
        </p:txBody>
      </p:sp>
      <p:sp>
        <p:nvSpPr>
          <p:cNvPr id="28" name="TextBox 28"/>
          <p:cNvSpPr txBox="1"/>
          <p:nvPr/>
        </p:nvSpPr>
        <p:spPr>
          <a:xfrm>
            <a:off x="13042261" y="4885240"/>
            <a:ext cx="4466397" cy="573463"/>
          </a:xfrm>
          <a:prstGeom prst="rect">
            <a:avLst/>
          </a:prstGeom>
        </p:spPr>
        <p:txBody>
          <a:bodyPr lIns="0" tIns="0" rIns="0" bIns="0" rtlCol="0" anchor="t">
            <a:spAutoFit/>
          </a:bodyPr>
          <a:lstStyle/>
          <a:p>
            <a:pPr>
              <a:lnSpc>
                <a:spcPts val="4616"/>
              </a:lnSpc>
            </a:pPr>
            <a:r>
              <a:rPr lang="en-US" sz="3297">
                <a:solidFill>
                  <a:srgbClr val="343F56"/>
                </a:solidFill>
                <a:latin typeface="Roboto"/>
              </a:rPr>
              <a:t>Using the MVC pattern.</a:t>
            </a:r>
          </a:p>
        </p:txBody>
      </p:sp>
      <p:sp>
        <p:nvSpPr>
          <p:cNvPr id="29" name="TextBox 29"/>
          <p:cNvSpPr txBox="1"/>
          <p:nvPr/>
        </p:nvSpPr>
        <p:spPr>
          <a:xfrm>
            <a:off x="625501" y="4885240"/>
            <a:ext cx="5081728" cy="1155216"/>
          </a:xfrm>
          <a:prstGeom prst="rect">
            <a:avLst/>
          </a:prstGeom>
        </p:spPr>
        <p:txBody>
          <a:bodyPr lIns="0" tIns="0" rIns="0" bIns="0" rtlCol="0" anchor="t">
            <a:spAutoFit/>
          </a:bodyPr>
          <a:lstStyle/>
          <a:p>
            <a:pPr algn="ctr">
              <a:lnSpc>
                <a:spcPts val="4576"/>
              </a:lnSpc>
            </a:pPr>
            <a:r>
              <a:rPr lang="en-US" sz="3269">
                <a:solidFill>
                  <a:srgbClr val="343F56"/>
                </a:solidFill>
                <a:latin typeface="Roboto"/>
              </a:rPr>
              <a:t>ReactJS, NodeJS, PostgreSQL, Vite. </a:t>
            </a:r>
          </a:p>
        </p:txBody>
      </p:sp>
      <p:sp>
        <p:nvSpPr>
          <p:cNvPr id="30" name="TextBox 30"/>
          <p:cNvSpPr txBox="1"/>
          <p:nvPr/>
        </p:nvSpPr>
        <p:spPr>
          <a:xfrm>
            <a:off x="14373789" y="4377724"/>
            <a:ext cx="1821796" cy="583716"/>
          </a:xfrm>
          <a:prstGeom prst="rect">
            <a:avLst/>
          </a:prstGeom>
        </p:spPr>
        <p:txBody>
          <a:bodyPr lIns="0" tIns="0" rIns="0" bIns="0" rtlCol="0" anchor="t">
            <a:spAutoFit/>
          </a:bodyPr>
          <a:lstStyle/>
          <a:p>
            <a:pPr>
              <a:lnSpc>
                <a:spcPts val="4576"/>
              </a:lnSpc>
            </a:pPr>
            <a:r>
              <a:rPr lang="en-US" sz="3269">
                <a:solidFill>
                  <a:srgbClr val="343F56"/>
                </a:solidFill>
                <a:latin typeface="Hagrid Ultra-Bold"/>
              </a:rPr>
              <a:t>Model</a:t>
            </a:r>
          </a:p>
        </p:txBody>
      </p:sp>
      <p:sp>
        <p:nvSpPr>
          <p:cNvPr id="31" name="TextBox 31"/>
          <p:cNvSpPr txBox="1"/>
          <p:nvPr/>
        </p:nvSpPr>
        <p:spPr>
          <a:xfrm>
            <a:off x="2213153" y="1098771"/>
            <a:ext cx="13861694" cy="1001123"/>
          </a:xfrm>
          <a:prstGeom prst="rect">
            <a:avLst/>
          </a:prstGeom>
        </p:spPr>
        <p:txBody>
          <a:bodyPr lIns="0" tIns="0" rIns="0" bIns="0" rtlCol="0" anchor="t">
            <a:spAutoFit/>
          </a:bodyPr>
          <a:lstStyle/>
          <a:p>
            <a:pPr>
              <a:lnSpc>
                <a:spcPts val="7820"/>
              </a:lnSpc>
            </a:pPr>
            <a:r>
              <a:rPr lang="en-US" sz="5585">
                <a:solidFill>
                  <a:srgbClr val="343F56"/>
                </a:solidFill>
                <a:latin typeface="Hagrid Ultra-Bold"/>
              </a:rPr>
              <a:t>ARCHITECTURE AND CONSTRAINTS</a:t>
            </a:r>
          </a:p>
        </p:txBody>
      </p:sp>
      <p:grpSp>
        <p:nvGrpSpPr>
          <p:cNvPr id="32" name="Group 32"/>
          <p:cNvGrpSpPr/>
          <p:nvPr/>
        </p:nvGrpSpPr>
        <p:grpSpPr>
          <a:xfrm>
            <a:off x="423393" y="236149"/>
            <a:ext cx="17441241" cy="792551"/>
            <a:chOff x="0" y="0"/>
            <a:chExt cx="23254988" cy="1056735"/>
          </a:xfrm>
        </p:grpSpPr>
        <p:sp>
          <p:nvSpPr>
            <p:cNvPr id="33" name="AutoShape 33"/>
            <p:cNvSpPr/>
            <p:nvPr/>
          </p:nvSpPr>
          <p:spPr>
            <a:xfrm flipV="1">
              <a:off x="4904954" y="528367"/>
              <a:ext cx="18349999" cy="25400"/>
            </a:xfrm>
            <a:prstGeom prst="line">
              <a:avLst/>
            </a:prstGeom>
            <a:ln w="50800" cap="flat">
              <a:solidFill>
                <a:srgbClr val="343F56"/>
              </a:solidFill>
              <a:prstDash val="solid"/>
              <a:headEnd type="none" w="sm" len="sm"/>
              <a:tailEnd type="none" w="sm" len="sm"/>
            </a:ln>
          </p:spPr>
          <p:txBody>
            <a:bodyPr/>
            <a:lstStyle/>
            <a:p>
              <a:endParaRPr lang="en-US"/>
            </a:p>
          </p:txBody>
        </p:sp>
        <p:sp>
          <p:nvSpPr>
            <p:cNvPr id="34" name="Freeform 34"/>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20">
                <a:extLst>
                  <a:ext uri="{96DAC541-7B7A-43D3-8B79-37D633B846F1}">
                    <asvg:svgBlip xmlns:asvg="http://schemas.microsoft.com/office/drawing/2016/SVG/main" r:embed="rId21"/>
                  </a:ext>
                </a:extLst>
              </a:blip>
              <a:stretch>
                <a:fillRect r="-97705" b="-47266"/>
              </a:stretch>
            </a:blipFill>
          </p:spPr>
          <p:txBody>
            <a:bodyPr/>
            <a:lstStyle/>
            <a:p>
              <a:endParaRPr lang="en-US"/>
            </a:p>
          </p:txBody>
        </p:sp>
        <p:sp>
          <p:nvSpPr>
            <p:cNvPr id="35" name="TextBox 35"/>
            <p:cNvSpPr txBox="1"/>
            <p:nvPr/>
          </p:nvSpPr>
          <p:spPr>
            <a:xfrm>
              <a:off x="1121431" y="257646"/>
              <a:ext cx="4777288" cy="514138"/>
            </a:xfrm>
            <a:prstGeom prst="rect">
              <a:avLst/>
            </a:prstGeom>
          </p:spPr>
          <p:txBody>
            <a:bodyPr lIns="0" tIns="0" rIns="0" bIns="0" rtlCol="0" anchor="t">
              <a:spAutoFit/>
            </a:bodyPr>
            <a:lstStyle/>
            <a:p>
              <a:pPr>
                <a:lnSpc>
                  <a:spcPts val="3080"/>
                </a:lnSpc>
              </a:pPr>
              <a:r>
                <a:rPr lang="en-US" sz="2200">
                  <a:solidFill>
                    <a:srgbClr val="343F56"/>
                  </a:solidFill>
                  <a:latin typeface="Hagrid Ultra-Bold"/>
                </a:rPr>
                <a:t>CODING KITTENS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15185542" y="182008"/>
            <a:ext cx="3102458" cy="488014"/>
            <a:chOff x="0" y="0"/>
            <a:chExt cx="4136610" cy="650685"/>
          </a:xfrm>
        </p:grpSpPr>
        <p:sp>
          <p:nvSpPr>
            <p:cNvPr id="3" name="TextBox 3"/>
            <p:cNvSpPr txBox="1"/>
            <p:nvPr/>
          </p:nvSpPr>
          <p:spPr>
            <a:xfrm>
              <a:off x="0" y="75743"/>
              <a:ext cx="4136610" cy="451574"/>
            </a:xfrm>
            <a:prstGeom prst="rect">
              <a:avLst/>
            </a:prstGeom>
          </p:spPr>
          <p:txBody>
            <a:bodyPr lIns="0" tIns="0" rIns="0" bIns="0" rtlCol="0" anchor="t">
              <a:spAutoFit/>
            </a:bodyPr>
            <a:lstStyle/>
            <a:p>
              <a:pPr>
                <a:lnSpc>
                  <a:spcPts val="2666"/>
                </a:lnSpc>
              </a:pPr>
              <a:r>
                <a:rPr lang="en-US" sz="1904">
                  <a:solidFill>
                    <a:srgbClr val="343F56"/>
                  </a:solidFill>
                  <a:latin typeface="Hagrid Ultra-Bold"/>
                </a:rPr>
                <a:t>CODING KITTENS</a:t>
              </a:r>
            </a:p>
          </p:txBody>
        </p:sp>
        <p:sp>
          <p:nvSpPr>
            <p:cNvPr id="4" name="Freeform 4"/>
            <p:cNvSpPr/>
            <p:nvPr/>
          </p:nvSpPr>
          <p:spPr>
            <a:xfrm>
              <a:off x="3114999" y="0"/>
              <a:ext cx="620392" cy="650685"/>
            </a:xfrm>
            <a:custGeom>
              <a:avLst/>
              <a:gdLst/>
              <a:ahLst/>
              <a:cxnLst/>
              <a:rect l="l" t="t" r="r" b="b"/>
              <a:pathLst>
                <a:path w="620392" h="650685">
                  <a:moveTo>
                    <a:pt x="0" y="0"/>
                  </a:moveTo>
                  <a:lnTo>
                    <a:pt x="620392" y="0"/>
                  </a:lnTo>
                  <a:lnTo>
                    <a:pt x="620392" y="650685"/>
                  </a:lnTo>
                  <a:lnTo>
                    <a:pt x="0" y="650685"/>
                  </a:lnTo>
                  <a:lnTo>
                    <a:pt x="0" y="0"/>
                  </a:lnTo>
                  <a:close/>
                </a:path>
              </a:pathLst>
            </a:custGeom>
            <a:blipFill>
              <a:blip r:embed="rId2">
                <a:extLst>
                  <a:ext uri="{96DAC541-7B7A-43D3-8B79-37D633B846F1}">
                    <asvg:svgBlip xmlns:asvg="http://schemas.microsoft.com/office/drawing/2016/SVG/main" r:embed="rId3"/>
                  </a:ext>
                </a:extLst>
              </a:blip>
              <a:stretch>
                <a:fillRect r="-97705" b="-47266"/>
              </a:stretch>
            </a:blipFill>
          </p:spPr>
          <p:txBody>
            <a:bodyPr/>
            <a:lstStyle/>
            <a:p>
              <a:endParaRPr lang="en-US"/>
            </a:p>
          </p:txBody>
        </p:sp>
      </p:grpSp>
      <p:grpSp>
        <p:nvGrpSpPr>
          <p:cNvPr id="5" name="Group 5"/>
          <p:cNvGrpSpPr/>
          <p:nvPr/>
        </p:nvGrpSpPr>
        <p:grpSpPr>
          <a:xfrm>
            <a:off x="2197649" y="1163620"/>
            <a:ext cx="12634012" cy="7308426"/>
            <a:chOff x="0" y="0"/>
            <a:chExt cx="16845350" cy="9744568"/>
          </a:xfrm>
        </p:grpSpPr>
        <p:grpSp>
          <p:nvGrpSpPr>
            <p:cNvPr id="6" name="Group 6"/>
            <p:cNvGrpSpPr/>
            <p:nvPr/>
          </p:nvGrpSpPr>
          <p:grpSpPr>
            <a:xfrm>
              <a:off x="0" y="1313188"/>
              <a:ext cx="16845350" cy="8431380"/>
              <a:chOff x="0" y="0"/>
              <a:chExt cx="3330526" cy="1666984"/>
            </a:xfrm>
          </p:grpSpPr>
          <p:sp>
            <p:nvSpPr>
              <p:cNvPr id="7" name="Freeform 7"/>
              <p:cNvSpPr/>
              <p:nvPr/>
            </p:nvSpPr>
            <p:spPr>
              <a:xfrm>
                <a:off x="0" y="0"/>
                <a:ext cx="3330526" cy="1666984"/>
              </a:xfrm>
              <a:custGeom>
                <a:avLst/>
                <a:gdLst/>
                <a:ahLst/>
                <a:cxnLst/>
                <a:rect l="l" t="t" r="r" b="b"/>
                <a:pathLst>
                  <a:path w="3330526" h="1666984">
                    <a:moveTo>
                      <a:pt x="0" y="0"/>
                    </a:moveTo>
                    <a:lnTo>
                      <a:pt x="3330526" y="0"/>
                    </a:lnTo>
                    <a:lnTo>
                      <a:pt x="3330526" y="1666984"/>
                    </a:lnTo>
                    <a:lnTo>
                      <a:pt x="0" y="1666984"/>
                    </a:lnTo>
                    <a:lnTo>
                      <a:pt x="0" y="0"/>
                    </a:lnTo>
                  </a:path>
                </a:pathLst>
              </a:custGeom>
              <a:solidFill>
                <a:srgbClr val="A1A691"/>
              </a:solidFill>
            </p:spPr>
            <p:txBody>
              <a:bodyPr/>
              <a:lstStyle/>
              <a:p>
                <a:endParaRPr lang="en-US"/>
              </a:p>
            </p:txBody>
          </p:sp>
          <p:sp>
            <p:nvSpPr>
              <p:cNvPr id="8" name="TextBox 8"/>
              <p:cNvSpPr txBox="1"/>
              <p:nvPr/>
            </p:nvSpPr>
            <p:spPr>
              <a:xfrm>
                <a:off x="0" y="-38100"/>
                <a:ext cx="812800" cy="850900"/>
              </a:xfrm>
              <a:prstGeom prst="rect">
                <a:avLst/>
              </a:prstGeom>
            </p:spPr>
            <p:txBody>
              <a:bodyPr lIns="50753" tIns="50753" rIns="50753" bIns="50753" rtlCol="0" anchor="ctr"/>
              <a:lstStyle/>
              <a:p>
                <a:pPr algn="ctr">
                  <a:lnSpc>
                    <a:spcPts val="2659"/>
                  </a:lnSpc>
                </a:pPr>
                <a:endParaRPr/>
              </a:p>
            </p:txBody>
          </p:sp>
        </p:grpSp>
        <p:sp>
          <p:nvSpPr>
            <p:cNvPr id="9" name="Freeform 9"/>
            <p:cNvSpPr/>
            <p:nvPr/>
          </p:nvSpPr>
          <p:spPr>
            <a:xfrm>
              <a:off x="0" y="0"/>
              <a:ext cx="12290075" cy="1324648"/>
            </a:xfrm>
            <a:custGeom>
              <a:avLst/>
              <a:gdLst/>
              <a:ahLst/>
              <a:cxnLst/>
              <a:rect l="l" t="t" r="r" b="b"/>
              <a:pathLst>
                <a:path w="12290075" h="1324648">
                  <a:moveTo>
                    <a:pt x="0" y="0"/>
                  </a:moveTo>
                  <a:lnTo>
                    <a:pt x="12290075" y="0"/>
                  </a:lnTo>
                  <a:lnTo>
                    <a:pt x="12290075" y="1324648"/>
                  </a:lnTo>
                  <a:lnTo>
                    <a:pt x="0" y="1324648"/>
                  </a:lnTo>
                  <a:lnTo>
                    <a:pt x="0" y="0"/>
                  </a:lnTo>
                  <a:close/>
                </a:path>
              </a:pathLst>
            </a:custGeom>
            <a:blipFill>
              <a:blip r:embed="rId4">
                <a:extLst>
                  <a:ext uri="{96DAC541-7B7A-43D3-8B79-37D633B846F1}">
                    <asvg:svgBlip xmlns:asvg="http://schemas.microsoft.com/office/drawing/2016/SVG/main" r:embed="rId5"/>
                  </a:ext>
                </a:extLst>
              </a:blip>
              <a:stretch>
                <a:fillRect r="-9071" b="-709569"/>
              </a:stretch>
            </a:blipFill>
          </p:spPr>
          <p:txBody>
            <a:bodyPr/>
            <a:lstStyle/>
            <a:p>
              <a:endParaRPr lang="en-US"/>
            </a:p>
          </p:txBody>
        </p:sp>
      </p:grpSp>
      <p:grpSp>
        <p:nvGrpSpPr>
          <p:cNvPr id="10" name="Group 10"/>
          <p:cNvGrpSpPr/>
          <p:nvPr/>
        </p:nvGrpSpPr>
        <p:grpSpPr>
          <a:xfrm>
            <a:off x="2298526" y="2335909"/>
            <a:ext cx="5595133" cy="5566685"/>
            <a:chOff x="0" y="0"/>
            <a:chExt cx="7460178" cy="7422247"/>
          </a:xfrm>
        </p:grpSpPr>
        <p:grpSp>
          <p:nvGrpSpPr>
            <p:cNvPr id="11" name="Group 11"/>
            <p:cNvGrpSpPr/>
            <p:nvPr/>
          </p:nvGrpSpPr>
          <p:grpSpPr>
            <a:xfrm>
              <a:off x="0" y="748215"/>
              <a:ext cx="7460178" cy="6674032"/>
              <a:chOff x="0" y="0"/>
              <a:chExt cx="1473615" cy="1318327"/>
            </a:xfrm>
          </p:grpSpPr>
          <p:sp>
            <p:nvSpPr>
              <p:cNvPr id="12" name="Freeform 12"/>
              <p:cNvSpPr/>
              <p:nvPr/>
            </p:nvSpPr>
            <p:spPr>
              <a:xfrm>
                <a:off x="0" y="0"/>
                <a:ext cx="1473615" cy="1318327"/>
              </a:xfrm>
              <a:custGeom>
                <a:avLst/>
                <a:gdLst/>
                <a:ahLst/>
                <a:cxnLst/>
                <a:rect l="l" t="t" r="r" b="b"/>
                <a:pathLst>
                  <a:path w="1473615" h="1318327">
                    <a:moveTo>
                      <a:pt x="0" y="0"/>
                    </a:moveTo>
                    <a:lnTo>
                      <a:pt x="1473615" y="0"/>
                    </a:lnTo>
                    <a:lnTo>
                      <a:pt x="1473615" y="1318327"/>
                    </a:lnTo>
                    <a:lnTo>
                      <a:pt x="0" y="1318327"/>
                    </a:lnTo>
                    <a:lnTo>
                      <a:pt x="0" y="0"/>
                    </a:lnTo>
                  </a:path>
                </a:pathLst>
              </a:custGeom>
              <a:solidFill>
                <a:srgbClr val="D3B37E"/>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0" y="0"/>
              <a:ext cx="6941933" cy="748215"/>
            </a:xfrm>
            <a:custGeom>
              <a:avLst/>
              <a:gdLst/>
              <a:ahLst/>
              <a:cxnLst/>
              <a:rect l="l" t="t" r="r" b="b"/>
              <a:pathLst>
                <a:path w="6941933" h="748215">
                  <a:moveTo>
                    <a:pt x="0" y="0"/>
                  </a:moveTo>
                  <a:lnTo>
                    <a:pt x="6941933" y="0"/>
                  </a:lnTo>
                  <a:lnTo>
                    <a:pt x="6941933" y="748215"/>
                  </a:lnTo>
                  <a:lnTo>
                    <a:pt x="0" y="748215"/>
                  </a:lnTo>
                  <a:lnTo>
                    <a:pt x="0" y="0"/>
                  </a:lnTo>
                  <a:close/>
                </a:path>
              </a:pathLst>
            </a:custGeom>
            <a:blipFill>
              <a:blip r:embed="rId6">
                <a:extLst>
                  <a:ext uri="{96DAC541-7B7A-43D3-8B79-37D633B846F1}">
                    <asvg:svgBlip xmlns:asvg="http://schemas.microsoft.com/office/drawing/2016/SVG/main" r:embed="rId7"/>
                  </a:ext>
                </a:extLst>
              </a:blip>
              <a:stretch>
                <a:fillRect r="-9071" b="-709569"/>
              </a:stretch>
            </a:blipFill>
          </p:spPr>
          <p:txBody>
            <a:bodyPr/>
            <a:lstStyle/>
            <a:p>
              <a:endParaRPr lang="en-US"/>
            </a:p>
          </p:txBody>
        </p:sp>
      </p:grpSp>
      <p:sp>
        <p:nvSpPr>
          <p:cNvPr id="15" name="Freeform 15"/>
          <p:cNvSpPr/>
          <p:nvPr/>
        </p:nvSpPr>
        <p:spPr>
          <a:xfrm>
            <a:off x="2526015" y="3461897"/>
            <a:ext cx="5148568" cy="4183212"/>
          </a:xfrm>
          <a:custGeom>
            <a:avLst/>
            <a:gdLst/>
            <a:ahLst/>
            <a:cxnLst/>
            <a:rect l="l" t="t" r="r" b="b"/>
            <a:pathLst>
              <a:path w="5148568" h="4183212">
                <a:moveTo>
                  <a:pt x="0" y="0"/>
                </a:moveTo>
                <a:lnTo>
                  <a:pt x="5148569" y="0"/>
                </a:lnTo>
                <a:lnTo>
                  <a:pt x="5148569" y="4183212"/>
                </a:lnTo>
                <a:lnTo>
                  <a:pt x="0" y="41832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6" name="Group 16"/>
          <p:cNvGrpSpPr/>
          <p:nvPr/>
        </p:nvGrpSpPr>
        <p:grpSpPr>
          <a:xfrm>
            <a:off x="7960334" y="3607792"/>
            <a:ext cx="6713293" cy="3530641"/>
            <a:chOff x="0" y="0"/>
            <a:chExt cx="8951057" cy="4707521"/>
          </a:xfrm>
        </p:grpSpPr>
        <p:grpSp>
          <p:nvGrpSpPr>
            <p:cNvPr id="17" name="Group 17"/>
            <p:cNvGrpSpPr/>
            <p:nvPr/>
          </p:nvGrpSpPr>
          <p:grpSpPr>
            <a:xfrm>
              <a:off x="0" y="556681"/>
              <a:ext cx="8951057" cy="4150840"/>
              <a:chOff x="0" y="0"/>
              <a:chExt cx="2376455" cy="1102024"/>
            </a:xfrm>
          </p:grpSpPr>
          <p:sp>
            <p:nvSpPr>
              <p:cNvPr id="18" name="Freeform 18"/>
              <p:cNvSpPr/>
              <p:nvPr/>
            </p:nvSpPr>
            <p:spPr>
              <a:xfrm>
                <a:off x="0" y="0"/>
                <a:ext cx="2376455" cy="1102024"/>
              </a:xfrm>
              <a:custGeom>
                <a:avLst/>
                <a:gdLst/>
                <a:ahLst/>
                <a:cxnLst/>
                <a:rect l="l" t="t" r="r" b="b"/>
                <a:pathLst>
                  <a:path w="2376455" h="1102024">
                    <a:moveTo>
                      <a:pt x="0" y="0"/>
                    </a:moveTo>
                    <a:lnTo>
                      <a:pt x="2376455" y="0"/>
                    </a:lnTo>
                    <a:lnTo>
                      <a:pt x="2376455" y="1102024"/>
                    </a:lnTo>
                    <a:lnTo>
                      <a:pt x="0" y="1102024"/>
                    </a:lnTo>
                    <a:lnTo>
                      <a:pt x="0" y="0"/>
                    </a:lnTo>
                  </a:path>
                </a:pathLst>
              </a:custGeom>
              <a:solidFill>
                <a:srgbClr val="D3B37E"/>
              </a:solidFill>
            </p:spPr>
            <p:txBody>
              <a:bodyPr/>
              <a:lstStyle/>
              <a:p>
                <a:endParaRPr lang="en-US"/>
              </a:p>
            </p:txBody>
          </p:sp>
          <p:sp>
            <p:nvSpPr>
              <p:cNvPr id="19" name="TextBox 19"/>
              <p:cNvSpPr txBox="1"/>
              <p:nvPr/>
            </p:nvSpPr>
            <p:spPr>
              <a:xfrm>
                <a:off x="0" y="-38100"/>
                <a:ext cx="812800" cy="850900"/>
              </a:xfrm>
              <a:prstGeom prst="rect">
                <a:avLst/>
              </a:prstGeom>
            </p:spPr>
            <p:txBody>
              <a:bodyPr lIns="37796" tIns="37796" rIns="37796" bIns="37796" rtlCol="0" anchor="ctr"/>
              <a:lstStyle/>
              <a:p>
                <a:pPr algn="ctr">
                  <a:lnSpc>
                    <a:spcPts val="2659"/>
                  </a:lnSpc>
                </a:pPr>
                <a:endParaRPr/>
              </a:p>
            </p:txBody>
          </p:sp>
        </p:grpSp>
        <p:sp>
          <p:nvSpPr>
            <p:cNvPr id="20" name="Freeform 20"/>
            <p:cNvSpPr/>
            <p:nvPr/>
          </p:nvSpPr>
          <p:spPr>
            <a:xfrm>
              <a:off x="0" y="0"/>
              <a:ext cx="5134995" cy="674454"/>
            </a:xfrm>
            <a:custGeom>
              <a:avLst/>
              <a:gdLst/>
              <a:ahLst/>
              <a:cxnLst/>
              <a:rect l="l" t="t" r="r" b="b"/>
              <a:pathLst>
                <a:path w="5134995" h="674454">
                  <a:moveTo>
                    <a:pt x="0" y="0"/>
                  </a:moveTo>
                  <a:lnTo>
                    <a:pt x="5134995" y="0"/>
                  </a:lnTo>
                  <a:lnTo>
                    <a:pt x="5134995" y="674454"/>
                  </a:lnTo>
                  <a:lnTo>
                    <a:pt x="0" y="674454"/>
                  </a:lnTo>
                  <a:lnTo>
                    <a:pt x="0" y="0"/>
                  </a:lnTo>
                  <a:close/>
                </a:path>
              </a:pathLst>
            </a:custGeom>
            <a:blipFill>
              <a:blip r:embed="rId6">
                <a:extLst>
                  <a:ext uri="{96DAC541-7B7A-43D3-8B79-37D633B846F1}">
                    <asvg:svgBlip xmlns:asvg="http://schemas.microsoft.com/office/drawing/2016/SVG/main" r:embed="rId7"/>
                  </a:ext>
                </a:extLst>
              </a:blip>
              <a:stretch>
                <a:fillRect r="-9705" b="-568201"/>
              </a:stretch>
            </a:blipFill>
          </p:spPr>
          <p:txBody>
            <a:bodyPr/>
            <a:lstStyle/>
            <a:p>
              <a:endParaRPr lang="en-US"/>
            </a:p>
          </p:txBody>
        </p:sp>
      </p:grpSp>
      <p:sp>
        <p:nvSpPr>
          <p:cNvPr id="21" name="Freeform 21"/>
          <p:cNvSpPr/>
          <p:nvPr/>
        </p:nvSpPr>
        <p:spPr>
          <a:xfrm>
            <a:off x="11341655" y="4512881"/>
            <a:ext cx="2928984" cy="2379799"/>
          </a:xfrm>
          <a:custGeom>
            <a:avLst/>
            <a:gdLst/>
            <a:ahLst/>
            <a:cxnLst/>
            <a:rect l="l" t="t" r="r" b="b"/>
            <a:pathLst>
              <a:path w="2928984" h="2379799">
                <a:moveTo>
                  <a:pt x="0" y="0"/>
                </a:moveTo>
                <a:lnTo>
                  <a:pt x="2928984" y="0"/>
                </a:lnTo>
                <a:lnTo>
                  <a:pt x="2928984" y="2379799"/>
                </a:lnTo>
                <a:lnTo>
                  <a:pt x="0" y="23797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2" name="Group 22"/>
          <p:cNvGrpSpPr/>
          <p:nvPr/>
        </p:nvGrpSpPr>
        <p:grpSpPr>
          <a:xfrm>
            <a:off x="109622" y="4785727"/>
            <a:ext cx="1988372" cy="1615552"/>
            <a:chOff x="0" y="0"/>
            <a:chExt cx="2651162" cy="2154069"/>
          </a:xfrm>
        </p:grpSpPr>
        <p:sp>
          <p:nvSpPr>
            <p:cNvPr id="23" name="Freeform 23"/>
            <p:cNvSpPr/>
            <p:nvPr/>
          </p:nvSpPr>
          <p:spPr>
            <a:xfrm>
              <a:off x="0" y="0"/>
              <a:ext cx="2651162" cy="2154069"/>
            </a:xfrm>
            <a:custGeom>
              <a:avLst/>
              <a:gdLst/>
              <a:ahLst/>
              <a:cxnLst/>
              <a:rect l="l" t="t" r="r" b="b"/>
              <a:pathLst>
                <a:path w="2651162" h="2154069">
                  <a:moveTo>
                    <a:pt x="0" y="0"/>
                  </a:moveTo>
                  <a:lnTo>
                    <a:pt x="2651162" y="0"/>
                  </a:lnTo>
                  <a:lnTo>
                    <a:pt x="2651162" y="2154069"/>
                  </a:lnTo>
                  <a:lnTo>
                    <a:pt x="0" y="21540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TextBox 24"/>
            <p:cNvSpPr txBox="1"/>
            <p:nvPr/>
          </p:nvSpPr>
          <p:spPr>
            <a:xfrm>
              <a:off x="161834" y="610691"/>
              <a:ext cx="2327494" cy="1141780"/>
            </a:xfrm>
            <a:prstGeom prst="rect">
              <a:avLst/>
            </a:prstGeom>
          </p:spPr>
          <p:txBody>
            <a:bodyPr lIns="0" tIns="0" rIns="0" bIns="0" rtlCol="0" anchor="t">
              <a:spAutoFit/>
            </a:bodyPr>
            <a:lstStyle/>
            <a:p>
              <a:pPr>
                <a:lnSpc>
                  <a:spcPts val="3310"/>
                </a:lnSpc>
              </a:pPr>
              <a:r>
                <a:rPr lang="en-US" sz="2364">
                  <a:solidFill>
                    <a:srgbClr val="343F56"/>
                  </a:solidFill>
                  <a:latin typeface="Hagrid Ultra-Bold"/>
                </a:rPr>
                <a:t>Client browser</a:t>
              </a:r>
            </a:p>
          </p:txBody>
        </p:sp>
      </p:grpSp>
      <p:sp>
        <p:nvSpPr>
          <p:cNvPr id="25" name="Freeform 25"/>
          <p:cNvSpPr/>
          <p:nvPr/>
        </p:nvSpPr>
        <p:spPr>
          <a:xfrm>
            <a:off x="8135699" y="4476579"/>
            <a:ext cx="3018342" cy="2452403"/>
          </a:xfrm>
          <a:custGeom>
            <a:avLst/>
            <a:gdLst/>
            <a:ahLst/>
            <a:cxnLst/>
            <a:rect l="l" t="t" r="r" b="b"/>
            <a:pathLst>
              <a:path w="3018342" h="2452403">
                <a:moveTo>
                  <a:pt x="0" y="0"/>
                </a:moveTo>
                <a:lnTo>
                  <a:pt x="3018343" y="0"/>
                </a:lnTo>
                <a:lnTo>
                  <a:pt x="3018343" y="2452403"/>
                </a:lnTo>
                <a:lnTo>
                  <a:pt x="0" y="2452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Freeform 26"/>
          <p:cNvSpPr/>
          <p:nvPr/>
        </p:nvSpPr>
        <p:spPr>
          <a:xfrm>
            <a:off x="14931317" y="4577287"/>
            <a:ext cx="3003763" cy="2423976"/>
          </a:xfrm>
          <a:custGeom>
            <a:avLst/>
            <a:gdLst/>
            <a:ahLst/>
            <a:cxnLst/>
            <a:rect l="l" t="t" r="r" b="b"/>
            <a:pathLst>
              <a:path w="3003763" h="2423976">
                <a:moveTo>
                  <a:pt x="0" y="0"/>
                </a:moveTo>
                <a:lnTo>
                  <a:pt x="3003764" y="0"/>
                </a:lnTo>
                <a:lnTo>
                  <a:pt x="3003764" y="2423975"/>
                </a:lnTo>
                <a:lnTo>
                  <a:pt x="0" y="2423975"/>
                </a:lnTo>
                <a:lnTo>
                  <a:pt x="0" y="0"/>
                </a:lnTo>
                <a:close/>
              </a:path>
            </a:pathLst>
          </a:custGeom>
          <a:blipFill>
            <a:blip r:embed="rId8">
              <a:extLst>
                <a:ext uri="{96DAC541-7B7A-43D3-8B79-37D633B846F1}">
                  <asvg:svgBlip xmlns:asvg="http://schemas.microsoft.com/office/drawing/2016/SVG/main" r:embed="rId9"/>
                </a:ext>
              </a:extLst>
            </a:blip>
            <a:stretch>
              <a:fillRect t="-342" b="-342"/>
            </a:stretch>
          </a:blipFill>
        </p:spPr>
        <p:txBody>
          <a:bodyPr/>
          <a:lstStyle/>
          <a:p>
            <a:endParaRPr lang="en-US"/>
          </a:p>
        </p:txBody>
      </p:sp>
      <p:sp>
        <p:nvSpPr>
          <p:cNvPr id="27" name="AutoShape 27"/>
          <p:cNvSpPr/>
          <p:nvPr/>
        </p:nvSpPr>
        <p:spPr>
          <a:xfrm flipV="1">
            <a:off x="2097994" y="5553503"/>
            <a:ext cx="428022" cy="40000"/>
          </a:xfrm>
          <a:prstGeom prst="line">
            <a:avLst/>
          </a:prstGeom>
          <a:ln w="38100" cap="flat">
            <a:solidFill>
              <a:srgbClr val="EDECD5"/>
            </a:solidFill>
            <a:prstDash val="sysDot"/>
            <a:headEnd type="none" w="sm" len="sm"/>
            <a:tailEnd type="arrow" w="med" len="sm"/>
          </a:ln>
        </p:spPr>
        <p:txBody>
          <a:bodyPr/>
          <a:lstStyle/>
          <a:p>
            <a:endParaRPr lang="en-US"/>
          </a:p>
        </p:txBody>
      </p:sp>
      <p:sp>
        <p:nvSpPr>
          <p:cNvPr id="28" name="AutoShape 28"/>
          <p:cNvSpPr/>
          <p:nvPr/>
        </p:nvSpPr>
        <p:spPr>
          <a:xfrm>
            <a:off x="7674584" y="5553503"/>
            <a:ext cx="392988" cy="139841"/>
          </a:xfrm>
          <a:prstGeom prst="line">
            <a:avLst/>
          </a:prstGeom>
          <a:ln w="38100" cap="flat">
            <a:solidFill>
              <a:srgbClr val="EDECD5"/>
            </a:solidFill>
            <a:prstDash val="sysDot"/>
            <a:headEnd type="none" w="sm" len="sm"/>
            <a:tailEnd type="arrow" w="med" len="sm"/>
          </a:ln>
        </p:spPr>
        <p:txBody>
          <a:bodyPr/>
          <a:lstStyle/>
          <a:p>
            <a:endParaRPr lang="en-US"/>
          </a:p>
        </p:txBody>
      </p:sp>
      <p:sp>
        <p:nvSpPr>
          <p:cNvPr id="29" name="AutoShape 29"/>
          <p:cNvSpPr/>
          <p:nvPr/>
        </p:nvSpPr>
        <p:spPr>
          <a:xfrm>
            <a:off x="11154042" y="5702780"/>
            <a:ext cx="187613" cy="0"/>
          </a:xfrm>
          <a:prstGeom prst="line">
            <a:avLst/>
          </a:prstGeom>
          <a:ln w="38100" cap="flat">
            <a:solidFill>
              <a:srgbClr val="EDECD5"/>
            </a:solidFill>
            <a:prstDash val="sysDot"/>
            <a:headEnd type="none" w="sm" len="sm"/>
            <a:tailEnd type="arrow" w="med" len="sm"/>
          </a:ln>
        </p:spPr>
        <p:txBody>
          <a:bodyPr/>
          <a:lstStyle/>
          <a:p>
            <a:endParaRPr lang="en-US"/>
          </a:p>
        </p:txBody>
      </p:sp>
      <p:sp>
        <p:nvSpPr>
          <p:cNvPr id="30" name="AutoShape 30"/>
          <p:cNvSpPr/>
          <p:nvPr/>
        </p:nvSpPr>
        <p:spPr>
          <a:xfrm>
            <a:off x="14270639" y="5702780"/>
            <a:ext cx="660679" cy="86494"/>
          </a:xfrm>
          <a:prstGeom prst="line">
            <a:avLst/>
          </a:prstGeom>
          <a:ln w="38100" cap="flat">
            <a:solidFill>
              <a:srgbClr val="EDECD5"/>
            </a:solidFill>
            <a:prstDash val="sysDot"/>
            <a:headEnd type="none" w="sm" len="sm"/>
            <a:tailEnd type="arrow" w="med" len="sm"/>
          </a:ln>
        </p:spPr>
        <p:txBody>
          <a:bodyPr/>
          <a:lstStyle/>
          <a:p>
            <a:endParaRPr lang="en-US"/>
          </a:p>
        </p:txBody>
      </p:sp>
      <p:grpSp>
        <p:nvGrpSpPr>
          <p:cNvPr id="31" name="Group 31"/>
          <p:cNvGrpSpPr/>
          <p:nvPr/>
        </p:nvGrpSpPr>
        <p:grpSpPr>
          <a:xfrm>
            <a:off x="14160479" y="371069"/>
            <a:ext cx="4424040" cy="792551"/>
            <a:chOff x="0" y="0"/>
            <a:chExt cx="5898719" cy="1056735"/>
          </a:xfrm>
        </p:grpSpPr>
        <p:sp>
          <p:nvSpPr>
            <p:cNvPr id="32" name="Freeform 32"/>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10">
                <a:extLst>
                  <a:ext uri="{96DAC541-7B7A-43D3-8B79-37D633B846F1}">
                    <asvg:svgBlip xmlns:asvg="http://schemas.microsoft.com/office/drawing/2016/SVG/main" r:embed="rId11"/>
                  </a:ext>
                </a:extLst>
              </a:blip>
              <a:stretch>
                <a:fillRect r="-97705" b="-47266"/>
              </a:stretch>
            </a:blipFill>
          </p:spPr>
          <p:txBody>
            <a:bodyPr/>
            <a:lstStyle/>
            <a:p>
              <a:endParaRPr lang="en-US"/>
            </a:p>
          </p:txBody>
        </p:sp>
        <p:sp>
          <p:nvSpPr>
            <p:cNvPr id="33" name="TextBox 33"/>
            <p:cNvSpPr txBox="1"/>
            <p:nvPr/>
          </p:nvSpPr>
          <p:spPr>
            <a:xfrm>
              <a:off x="1121431" y="257646"/>
              <a:ext cx="4777288" cy="514138"/>
            </a:xfrm>
            <a:prstGeom prst="rect">
              <a:avLst/>
            </a:prstGeom>
          </p:spPr>
          <p:txBody>
            <a:bodyPr lIns="0" tIns="0" rIns="0" bIns="0" rtlCol="0" anchor="t">
              <a:spAutoFit/>
            </a:bodyPr>
            <a:lstStyle/>
            <a:p>
              <a:pPr>
                <a:lnSpc>
                  <a:spcPts val="3080"/>
                </a:lnSpc>
              </a:pPr>
              <a:r>
                <a:rPr lang="en-US" sz="2200">
                  <a:solidFill>
                    <a:srgbClr val="F5E6CA"/>
                  </a:solidFill>
                  <a:latin typeface="Hagrid Ultra-Bold"/>
                </a:rPr>
                <a:t>CODING KITTENS</a:t>
              </a:r>
            </a:p>
          </p:txBody>
        </p:sp>
      </p:grpSp>
      <p:sp>
        <p:nvSpPr>
          <p:cNvPr id="34" name="Freeform 34"/>
          <p:cNvSpPr/>
          <p:nvPr/>
        </p:nvSpPr>
        <p:spPr>
          <a:xfrm>
            <a:off x="13958121" y="1514496"/>
            <a:ext cx="2629117" cy="2510807"/>
          </a:xfrm>
          <a:custGeom>
            <a:avLst/>
            <a:gdLst/>
            <a:ahLst/>
            <a:cxnLst/>
            <a:rect l="l" t="t" r="r" b="b"/>
            <a:pathLst>
              <a:path w="2629117" h="2510807">
                <a:moveTo>
                  <a:pt x="0" y="0"/>
                </a:moveTo>
                <a:lnTo>
                  <a:pt x="2629116" y="0"/>
                </a:lnTo>
                <a:lnTo>
                  <a:pt x="2629116" y="2510807"/>
                </a:lnTo>
                <a:lnTo>
                  <a:pt x="0" y="25108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5" name="Freeform 35"/>
          <p:cNvSpPr/>
          <p:nvPr/>
        </p:nvSpPr>
        <p:spPr>
          <a:xfrm>
            <a:off x="109622" y="7560767"/>
            <a:ext cx="2802340" cy="2487076"/>
          </a:xfrm>
          <a:custGeom>
            <a:avLst/>
            <a:gdLst/>
            <a:ahLst/>
            <a:cxnLst/>
            <a:rect l="l" t="t" r="r" b="b"/>
            <a:pathLst>
              <a:path w="2802340" h="2487076">
                <a:moveTo>
                  <a:pt x="0" y="0"/>
                </a:moveTo>
                <a:lnTo>
                  <a:pt x="2802340" y="0"/>
                </a:lnTo>
                <a:lnTo>
                  <a:pt x="2802340" y="2487077"/>
                </a:lnTo>
                <a:lnTo>
                  <a:pt x="0" y="248707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6" name="Freeform 36"/>
          <p:cNvSpPr/>
          <p:nvPr/>
        </p:nvSpPr>
        <p:spPr>
          <a:xfrm rot="-1610284">
            <a:off x="14659553" y="7182523"/>
            <a:ext cx="3033111" cy="2934535"/>
          </a:xfrm>
          <a:custGeom>
            <a:avLst/>
            <a:gdLst/>
            <a:ahLst/>
            <a:cxnLst/>
            <a:rect l="l" t="t" r="r" b="b"/>
            <a:pathLst>
              <a:path w="3033111" h="2934535">
                <a:moveTo>
                  <a:pt x="0" y="0"/>
                </a:moveTo>
                <a:lnTo>
                  <a:pt x="3033111" y="0"/>
                </a:lnTo>
                <a:lnTo>
                  <a:pt x="3033111" y="2934535"/>
                </a:lnTo>
                <a:lnTo>
                  <a:pt x="0" y="293453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7" name="Freeform 37"/>
          <p:cNvSpPr/>
          <p:nvPr/>
        </p:nvSpPr>
        <p:spPr>
          <a:xfrm rot="3290687">
            <a:off x="2631388" y="9103925"/>
            <a:ext cx="561147" cy="751956"/>
          </a:xfrm>
          <a:custGeom>
            <a:avLst/>
            <a:gdLst/>
            <a:ahLst/>
            <a:cxnLst/>
            <a:rect l="l" t="t" r="r" b="b"/>
            <a:pathLst>
              <a:path w="561147" h="751956">
                <a:moveTo>
                  <a:pt x="0" y="0"/>
                </a:moveTo>
                <a:lnTo>
                  <a:pt x="561147" y="0"/>
                </a:lnTo>
                <a:lnTo>
                  <a:pt x="561147" y="751956"/>
                </a:lnTo>
                <a:lnTo>
                  <a:pt x="0" y="75195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8" name="TextBox 38"/>
          <p:cNvSpPr txBox="1"/>
          <p:nvPr/>
        </p:nvSpPr>
        <p:spPr>
          <a:xfrm>
            <a:off x="8183538" y="4580776"/>
            <a:ext cx="960462" cy="204992"/>
          </a:xfrm>
          <a:prstGeom prst="rect">
            <a:avLst/>
          </a:prstGeom>
        </p:spPr>
        <p:txBody>
          <a:bodyPr lIns="0" tIns="0" rIns="0" bIns="0" rtlCol="0" anchor="t">
            <a:spAutoFit/>
          </a:bodyPr>
          <a:lstStyle/>
          <a:p>
            <a:pPr>
              <a:lnSpc>
                <a:spcPts val="1550"/>
              </a:lnSpc>
            </a:pPr>
            <a:r>
              <a:rPr lang="en-US" sz="1107">
                <a:solidFill>
                  <a:srgbClr val="343F56"/>
                </a:solidFill>
                <a:latin typeface="Hagrid Ultra-Bold"/>
              </a:rPr>
              <a:t>Controller</a:t>
            </a:r>
          </a:p>
        </p:txBody>
      </p:sp>
      <p:sp>
        <p:nvSpPr>
          <p:cNvPr id="39" name="TextBox 39"/>
          <p:cNvSpPr txBox="1"/>
          <p:nvPr/>
        </p:nvSpPr>
        <p:spPr>
          <a:xfrm>
            <a:off x="11398805" y="4864918"/>
            <a:ext cx="2559316" cy="1965427"/>
          </a:xfrm>
          <a:prstGeom prst="rect">
            <a:avLst/>
          </a:prstGeom>
        </p:spPr>
        <p:txBody>
          <a:bodyPr lIns="0" tIns="0" rIns="0" bIns="0" rtlCol="0" anchor="t">
            <a:spAutoFit/>
          </a:bodyPr>
          <a:lstStyle/>
          <a:p>
            <a:pPr marL="368846" lvl="1" indent="-184423">
              <a:lnSpc>
                <a:spcPts val="2699"/>
              </a:lnSpc>
              <a:buFont typeface="Arial"/>
              <a:buChar char="•"/>
            </a:pPr>
            <a:r>
              <a:rPr lang="en-US" sz="1708" spc="116">
                <a:solidFill>
                  <a:srgbClr val="333E57"/>
                </a:solidFill>
                <a:latin typeface="Open Sans"/>
              </a:rPr>
              <a:t>Order</a:t>
            </a:r>
          </a:p>
          <a:p>
            <a:pPr marL="368846" lvl="1" indent="-184423">
              <a:lnSpc>
                <a:spcPts val="2699"/>
              </a:lnSpc>
              <a:buFont typeface="Arial"/>
              <a:buChar char="•"/>
            </a:pPr>
            <a:r>
              <a:rPr lang="en-US" sz="1708" spc="116">
                <a:solidFill>
                  <a:srgbClr val="333E57"/>
                </a:solidFill>
                <a:latin typeface="Open Sans"/>
              </a:rPr>
              <a:t>Order_Detail</a:t>
            </a:r>
          </a:p>
          <a:p>
            <a:pPr marL="368846" lvl="1" indent="-184423">
              <a:lnSpc>
                <a:spcPts val="2699"/>
              </a:lnSpc>
              <a:buFont typeface="Arial"/>
              <a:buChar char="•"/>
            </a:pPr>
            <a:r>
              <a:rPr lang="en-US" sz="1708" spc="116">
                <a:solidFill>
                  <a:srgbClr val="333E57"/>
                </a:solidFill>
                <a:latin typeface="Open Sans"/>
              </a:rPr>
              <a:t>Product </a:t>
            </a:r>
          </a:p>
          <a:p>
            <a:pPr marL="368846" lvl="1" indent="-184423">
              <a:lnSpc>
                <a:spcPts val="2699"/>
              </a:lnSpc>
              <a:buFont typeface="Arial"/>
              <a:buChar char="•"/>
            </a:pPr>
            <a:r>
              <a:rPr lang="en-US" sz="1708" spc="116">
                <a:solidFill>
                  <a:srgbClr val="333E57"/>
                </a:solidFill>
                <a:latin typeface="Open Sans"/>
              </a:rPr>
              <a:t>Shop </a:t>
            </a:r>
          </a:p>
          <a:p>
            <a:pPr marL="368846" lvl="1" indent="-184423">
              <a:lnSpc>
                <a:spcPts val="2699"/>
              </a:lnSpc>
              <a:buFont typeface="Arial"/>
              <a:buChar char="•"/>
            </a:pPr>
            <a:r>
              <a:rPr lang="en-US" sz="1708" spc="116">
                <a:solidFill>
                  <a:srgbClr val="333E57"/>
                </a:solidFill>
                <a:latin typeface="Open Sans"/>
              </a:rPr>
              <a:t>User</a:t>
            </a:r>
          </a:p>
          <a:p>
            <a:pPr marL="368846" lvl="1" indent="-184423">
              <a:lnSpc>
                <a:spcPts val="2699"/>
              </a:lnSpc>
              <a:buFont typeface="Arial"/>
              <a:buChar char="•"/>
            </a:pPr>
            <a:r>
              <a:rPr lang="en-US" sz="1708" spc="116">
                <a:solidFill>
                  <a:srgbClr val="333E57"/>
                </a:solidFill>
                <a:latin typeface="Open Sans"/>
              </a:rPr>
              <a:t>Article</a:t>
            </a:r>
          </a:p>
        </p:txBody>
      </p:sp>
      <p:sp>
        <p:nvSpPr>
          <p:cNvPr id="40" name="TextBox 40"/>
          <p:cNvSpPr txBox="1"/>
          <p:nvPr/>
        </p:nvSpPr>
        <p:spPr>
          <a:xfrm>
            <a:off x="15007517" y="4656880"/>
            <a:ext cx="988111" cy="229119"/>
          </a:xfrm>
          <a:prstGeom prst="rect">
            <a:avLst/>
          </a:prstGeom>
        </p:spPr>
        <p:txBody>
          <a:bodyPr lIns="0" tIns="0" rIns="0" bIns="0" rtlCol="0" anchor="t">
            <a:spAutoFit/>
          </a:bodyPr>
          <a:lstStyle/>
          <a:p>
            <a:pPr>
              <a:lnSpc>
                <a:spcPts val="1762"/>
              </a:lnSpc>
            </a:pPr>
            <a:r>
              <a:rPr lang="en-US" sz="1258">
                <a:solidFill>
                  <a:srgbClr val="343F56"/>
                </a:solidFill>
                <a:latin typeface="Hagrid Ultra-Bold"/>
              </a:rPr>
              <a:t>Database</a:t>
            </a:r>
          </a:p>
        </p:txBody>
      </p:sp>
      <p:sp>
        <p:nvSpPr>
          <p:cNvPr id="41" name="TextBox 41"/>
          <p:cNvSpPr txBox="1"/>
          <p:nvPr/>
        </p:nvSpPr>
        <p:spPr>
          <a:xfrm>
            <a:off x="15066888" y="5048031"/>
            <a:ext cx="2611221" cy="1757156"/>
          </a:xfrm>
          <a:prstGeom prst="rect">
            <a:avLst/>
          </a:prstGeom>
        </p:spPr>
        <p:txBody>
          <a:bodyPr lIns="0" tIns="0" rIns="0" bIns="0" rtlCol="0" anchor="t">
            <a:spAutoFit/>
          </a:bodyPr>
          <a:lstStyle/>
          <a:p>
            <a:pPr marL="366087" lvl="1" indent="-183043">
              <a:lnSpc>
                <a:spcPts val="2373"/>
              </a:lnSpc>
              <a:buFont typeface="Arial"/>
              <a:buChar char="•"/>
            </a:pPr>
            <a:r>
              <a:rPr lang="en-US" sz="1695" spc="120">
                <a:solidFill>
                  <a:srgbClr val="333E57"/>
                </a:solidFill>
                <a:latin typeface="Open Sans"/>
              </a:rPr>
              <a:t>Order</a:t>
            </a:r>
          </a:p>
          <a:p>
            <a:pPr marL="366087" lvl="1" indent="-183043">
              <a:lnSpc>
                <a:spcPts val="2373"/>
              </a:lnSpc>
              <a:buFont typeface="Arial"/>
              <a:buChar char="•"/>
            </a:pPr>
            <a:r>
              <a:rPr lang="en-US" sz="1695" spc="120">
                <a:solidFill>
                  <a:srgbClr val="333E57"/>
                </a:solidFill>
                <a:latin typeface="Open Sans"/>
              </a:rPr>
              <a:t>Order_Detail</a:t>
            </a:r>
          </a:p>
          <a:p>
            <a:pPr marL="366087" lvl="1" indent="-183043">
              <a:lnSpc>
                <a:spcPts val="2373"/>
              </a:lnSpc>
              <a:buFont typeface="Arial"/>
              <a:buChar char="•"/>
            </a:pPr>
            <a:r>
              <a:rPr lang="en-US" sz="1695" spc="120">
                <a:solidFill>
                  <a:srgbClr val="333E57"/>
                </a:solidFill>
                <a:latin typeface="Open Sans"/>
              </a:rPr>
              <a:t>Product </a:t>
            </a:r>
          </a:p>
          <a:p>
            <a:pPr marL="366087" lvl="1" indent="-183043">
              <a:lnSpc>
                <a:spcPts val="2373"/>
              </a:lnSpc>
              <a:buFont typeface="Arial"/>
              <a:buChar char="•"/>
            </a:pPr>
            <a:r>
              <a:rPr lang="en-US" sz="1695" spc="120">
                <a:solidFill>
                  <a:srgbClr val="333E57"/>
                </a:solidFill>
                <a:latin typeface="Open Sans"/>
              </a:rPr>
              <a:t>Shop </a:t>
            </a:r>
          </a:p>
          <a:p>
            <a:pPr marL="366087" lvl="1" indent="-183043">
              <a:lnSpc>
                <a:spcPts val="2373"/>
              </a:lnSpc>
              <a:buFont typeface="Arial"/>
              <a:buChar char="•"/>
            </a:pPr>
            <a:r>
              <a:rPr lang="en-US" sz="1695" spc="120">
                <a:solidFill>
                  <a:srgbClr val="333E57"/>
                </a:solidFill>
                <a:latin typeface="Open Sans"/>
              </a:rPr>
              <a:t>User</a:t>
            </a:r>
          </a:p>
          <a:p>
            <a:pPr marL="366087" lvl="1" indent="-183043">
              <a:lnSpc>
                <a:spcPts val="2373"/>
              </a:lnSpc>
              <a:buFont typeface="Arial"/>
              <a:buChar char="•"/>
            </a:pPr>
            <a:r>
              <a:rPr lang="en-US" sz="1695" spc="120">
                <a:solidFill>
                  <a:srgbClr val="333E57"/>
                </a:solidFill>
                <a:latin typeface="Open Sans"/>
              </a:rPr>
              <a:t>Article</a:t>
            </a:r>
          </a:p>
        </p:txBody>
      </p:sp>
      <p:sp>
        <p:nvSpPr>
          <p:cNvPr id="42" name="TextBox 42"/>
          <p:cNvSpPr txBox="1"/>
          <p:nvPr/>
        </p:nvSpPr>
        <p:spPr>
          <a:xfrm>
            <a:off x="7224136" y="923925"/>
            <a:ext cx="7218326" cy="910119"/>
          </a:xfrm>
          <a:prstGeom prst="rect">
            <a:avLst/>
          </a:prstGeom>
        </p:spPr>
        <p:txBody>
          <a:bodyPr lIns="0" tIns="0" rIns="0" bIns="0" rtlCol="0" anchor="t">
            <a:spAutoFit/>
          </a:bodyPr>
          <a:lstStyle/>
          <a:p>
            <a:pPr>
              <a:lnSpc>
                <a:spcPts val="7101"/>
              </a:lnSpc>
            </a:pPr>
            <a:r>
              <a:rPr lang="en-US" sz="5072">
                <a:solidFill>
                  <a:srgbClr val="F5E6CA"/>
                </a:solidFill>
                <a:latin typeface="Hagrid Ultra-Bold"/>
              </a:rPr>
              <a:t>PACKAGE DIAGRAM</a:t>
            </a:r>
          </a:p>
        </p:txBody>
      </p:sp>
      <p:sp>
        <p:nvSpPr>
          <p:cNvPr id="43" name="TextBox 43"/>
          <p:cNvSpPr txBox="1"/>
          <p:nvPr/>
        </p:nvSpPr>
        <p:spPr>
          <a:xfrm>
            <a:off x="2724397" y="3420329"/>
            <a:ext cx="1235547" cy="604974"/>
          </a:xfrm>
          <a:prstGeom prst="rect">
            <a:avLst/>
          </a:prstGeom>
        </p:spPr>
        <p:txBody>
          <a:bodyPr lIns="0" tIns="0" rIns="0" bIns="0" rtlCol="0" anchor="t">
            <a:spAutoFit/>
          </a:bodyPr>
          <a:lstStyle/>
          <a:p>
            <a:pPr>
              <a:lnSpc>
                <a:spcPts val="4646"/>
              </a:lnSpc>
            </a:pPr>
            <a:r>
              <a:rPr lang="en-US" sz="3318">
                <a:solidFill>
                  <a:srgbClr val="343F56"/>
                </a:solidFill>
                <a:latin typeface="Hagrid Ultra-Bold"/>
              </a:rPr>
              <a:t>View</a:t>
            </a:r>
          </a:p>
        </p:txBody>
      </p:sp>
      <p:sp>
        <p:nvSpPr>
          <p:cNvPr id="44" name="TextBox 44"/>
          <p:cNvSpPr txBox="1"/>
          <p:nvPr/>
        </p:nvSpPr>
        <p:spPr>
          <a:xfrm>
            <a:off x="2724397" y="4222570"/>
            <a:ext cx="2460835" cy="3338197"/>
          </a:xfrm>
          <a:prstGeom prst="rect">
            <a:avLst/>
          </a:prstGeom>
        </p:spPr>
        <p:txBody>
          <a:bodyPr lIns="0" tIns="0" rIns="0" bIns="0" rtlCol="0" anchor="t">
            <a:spAutoFit/>
          </a:bodyPr>
          <a:lstStyle/>
          <a:p>
            <a:pPr marL="354653" lvl="1" indent="-177326">
              <a:lnSpc>
                <a:spcPts val="2086"/>
              </a:lnSpc>
              <a:buFont typeface="Arial"/>
              <a:buChar char="•"/>
            </a:pPr>
            <a:r>
              <a:rPr lang="en-US" sz="1642" spc="116">
                <a:solidFill>
                  <a:srgbClr val="333E57"/>
                </a:solidFill>
                <a:latin typeface="Open Sans"/>
              </a:rPr>
              <a:t>App.js </a:t>
            </a:r>
          </a:p>
          <a:p>
            <a:pPr marL="354653" lvl="1" indent="-177326">
              <a:lnSpc>
                <a:spcPts val="2086"/>
              </a:lnSpc>
              <a:buFont typeface="Arial"/>
              <a:buChar char="•"/>
            </a:pPr>
            <a:r>
              <a:rPr lang="en-US" sz="1642" spc="116">
                <a:solidFill>
                  <a:srgbClr val="333E57"/>
                </a:solidFill>
                <a:latin typeface="Open Sans"/>
              </a:rPr>
              <a:t>Navbar.js</a:t>
            </a:r>
          </a:p>
          <a:p>
            <a:pPr marL="354653" lvl="1" indent="-177326">
              <a:lnSpc>
                <a:spcPts val="2086"/>
              </a:lnSpc>
              <a:buFont typeface="Arial"/>
              <a:buChar char="•"/>
            </a:pPr>
            <a:r>
              <a:rPr lang="en-US" sz="1642" spc="116">
                <a:solidFill>
                  <a:srgbClr val="333E57"/>
                </a:solidFill>
                <a:latin typeface="Open Sans"/>
              </a:rPr>
              <a:t>Footer.js</a:t>
            </a:r>
          </a:p>
          <a:p>
            <a:pPr marL="354653" lvl="1" indent="-177326">
              <a:lnSpc>
                <a:spcPts val="2086"/>
              </a:lnSpc>
              <a:buFont typeface="Arial"/>
              <a:buChar char="•"/>
            </a:pPr>
            <a:r>
              <a:rPr lang="en-US" sz="1642" spc="116">
                <a:solidFill>
                  <a:srgbClr val="333E57"/>
                </a:solidFill>
                <a:latin typeface="Open Sans"/>
              </a:rPr>
              <a:t>ArticlesPage.js</a:t>
            </a:r>
          </a:p>
          <a:p>
            <a:pPr marL="354653" lvl="1" indent="-177326">
              <a:lnSpc>
                <a:spcPts val="2086"/>
              </a:lnSpc>
              <a:buFont typeface="Arial"/>
              <a:buChar char="•"/>
            </a:pPr>
            <a:r>
              <a:rPr lang="en-US" sz="1642" spc="116">
                <a:solidFill>
                  <a:srgbClr val="333E57"/>
                </a:solidFill>
                <a:latin typeface="Open Sans"/>
              </a:rPr>
              <a:t>CartPage.js </a:t>
            </a:r>
          </a:p>
          <a:p>
            <a:pPr marL="354653" lvl="1" indent="-177326">
              <a:lnSpc>
                <a:spcPts val="2086"/>
              </a:lnSpc>
              <a:buFont typeface="Arial"/>
              <a:buChar char="•"/>
            </a:pPr>
            <a:r>
              <a:rPr lang="en-US" sz="1642" spc="116">
                <a:solidFill>
                  <a:srgbClr val="333E57"/>
                </a:solidFill>
                <a:latin typeface="Open Sans"/>
              </a:rPr>
              <a:t>SignupPage.js </a:t>
            </a:r>
          </a:p>
          <a:p>
            <a:pPr marL="354653" lvl="1" indent="-177326">
              <a:lnSpc>
                <a:spcPts val="2086"/>
              </a:lnSpc>
              <a:buFont typeface="Arial"/>
              <a:buChar char="•"/>
            </a:pPr>
            <a:r>
              <a:rPr lang="en-US" sz="1642" spc="116">
                <a:solidFill>
                  <a:srgbClr val="333E57"/>
                </a:solidFill>
                <a:latin typeface="Open Sans"/>
              </a:rPr>
              <a:t>HomePage.js </a:t>
            </a:r>
          </a:p>
          <a:p>
            <a:pPr marL="354653" lvl="1" indent="-177326">
              <a:lnSpc>
                <a:spcPts val="2086"/>
              </a:lnSpc>
              <a:buFont typeface="Arial"/>
              <a:buChar char="•"/>
            </a:pPr>
            <a:r>
              <a:rPr lang="en-US" sz="1642" spc="116">
                <a:solidFill>
                  <a:srgbClr val="333E57"/>
                </a:solidFill>
                <a:latin typeface="Open Sans"/>
              </a:rPr>
              <a:t>SearchPage.js </a:t>
            </a:r>
          </a:p>
          <a:p>
            <a:pPr marL="354653" lvl="1" indent="-177326">
              <a:lnSpc>
                <a:spcPts val="2086"/>
              </a:lnSpc>
              <a:buFont typeface="Arial"/>
              <a:buChar char="•"/>
            </a:pPr>
            <a:r>
              <a:rPr lang="en-US" sz="1642" spc="116">
                <a:solidFill>
                  <a:srgbClr val="333E57"/>
                </a:solidFill>
                <a:latin typeface="Open Sans"/>
              </a:rPr>
              <a:t>ProfilePage.js </a:t>
            </a:r>
          </a:p>
          <a:p>
            <a:pPr marL="354653" lvl="1" indent="-177326">
              <a:lnSpc>
                <a:spcPts val="2086"/>
              </a:lnSpc>
              <a:buFont typeface="Arial"/>
              <a:buChar char="•"/>
            </a:pPr>
            <a:r>
              <a:rPr lang="en-US" sz="1642" spc="116">
                <a:solidFill>
                  <a:srgbClr val="333E57"/>
                </a:solidFill>
                <a:latin typeface="Open Sans"/>
              </a:rPr>
              <a:t>ProductPage.js</a:t>
            </a:r>
          </a:p>
          <a:p>
            <a:pPr marL="354653" lvl="1" indent="-177326">
              <a:lnSpc>
                <a:spcPts val="2086"/>
              </a:lnSpc>
              <a:buFont typeface="Arial"/>
              <a:buChar char="•"/>
            </a:pPr>
            <a:r>
              <a:rPr lang="en-US" sz="1642" spc="116">
                <a:solidFill>
                  <a:srgbClr val="333E57"/>
                </a:solidFill>
                <a:latin typeface="Open Sans"/>
              </a:rPr>
              <a:t>CustomerPage.js</a:t>
            </a:r>
          </a:p>
          <a:p>
            <a:pPr marL="354653" lvl="1" indent="-177326">
              <a:lnSpc>
                <a:spcPts val="2086"/>
              </a:lnSpc>
              <a:buFont typeface="Arial"/>
              <a:buChar char="•"/>
            </a:pPr>
            <a:r>
              <a:rPr lang="en-US" sz="1642" spc="116">
                <a:solidFill>
                  <a:srgbClr val="333E57"/>
                </a:solidFill>
                <a:latin typeface="Open Sans"/>
              </a:rPr>
              <a:t>ShopPage.js</a:t>
            </a:r>
          </a:p>
          <a:p>
            <a:pPr marL="354653" lvl="1" indent="-177326">
              <a:lnSpc>
                <a:spcPts val="2086"/>
              </a:lnSpc>
              <a:buFont typeface="Arial"/>
              <a:buChar char="•"/>
            </a:pPr>
            <a:r>
              <a:rPr lang="en-US" sz="1642" spc="116">
                <a:solidFill>
                  <a:srgbClr val="333E57"/>
                </a:solidFill>
                <a:latin typeface="Open Sans"/>
              </a:rPr>
              <a:t>AdminPage.js</a:t>
            </a:r>
          </a:p>
        </p:txBody>
      </p:sp>
      <p:sp>
        <p:nvSpPr>
          <p:cNvPr id="45" name="TextBox 45"/>
          <p:cNvSpPr txBox="1"/>
          <p:nvPr/>
        </p:nvSpPr>
        <p:spPr>
          <a:xfrm>
            <a:off x="11457348" y="4539187"/>
            <a:ext cx="784583" cy="278647"/>
          </a:xfrm>
          <a:prstGeom prst="rect">
            <a:avLst/>
          </a:prstGeom>
        </p:spPr>
        <p:txBody>
          <a:bodyPr lIns="0" tIns="0" rIns="0" bIns="0" rtlCol="0" anchor="t">
            <a:spAutoFit/>
          </a:bodyPr>
          <a:lstStyle/>
          <a:p>
            <a:pPr>
              <a:lnSpc>
                <a:spcPts val="2113"/>
              </a:lnSpc>
            </a:pPr>
            <a:r>
              <a:rPr lang="en-US" sz="1509">
                <a:solidFill>
                  <a:srgbClr val="343F56"/>
                </a:solidFill>
                <a:latin typeface="Hagrid Ultra-Bold"/>
              </a:rPr>
              <a:t>Model</a:t>
            </a:r>
          </a:p>
        </p:txBody>
      </p:sp>
      <p:sp>
        <p:nvSpPr>
          <p:cNvPr id="46" name="TextBox 46"/>
          <p:cNvSpPr txBox="1"/>
          <p:nvPr/>
        </p:nvSpPr>
        <p:spPr>
          <a:xfrm>
            <a:off x="8273983" y="5022873"/>
            <a:ext cx="2559316" cy="1807472"/>
          </a:xfrm>
          <a:prstGeom prst="rect">
            <a:avLst/>
          </a:prstGeom>
        </p:spPr>
        <p:txBody>
          <a:bodyPr lIns="0" tIns="0" rIns="0" bIns="0" rtlCol="0" anchor="t">
            <a:spAutoFit/>
          </a:bodyPr>
          <a:lstStyle/>
          <a:p>
            <a:pPr marL="368846" lvl="1" indent="-184423">
              <a:lnSpc>
                <a:spcPts val="2443"/>
              </a:lnSpc>
              <a:buFont typeface="Arial"/>
              <a:buChar char="•"/>
            </a:pPr>
            <a:r>
              <a:rPr lang="en-US" sz="1708" spc="121">
                <a:solidFill>
                  <a:srgbClr val="333E57"/>
                </a:solidFill>
                <a:latin typeface="Open Sans"/>
              </a:rPr>
              <a:t>ShopController</a:t>
            </a:r>
          </a:p>
          <a:p>
            <a:pPr marL="368846" lvl="1" indent="-184423">
              <a:lnSpc>
                <a:spcPts val="2443"/>
              </a:lnSpc>
              <a:buFont typeface="Arial"/>
              <a:buChar char="•"/>
            </a:pPr>
            <a:r>
              <a:rPr lang="en-US" sz="1708" spc="121">
                <a:solidFill>
                  <a:srgbClr val="333E57"/>
                </a:solidFill>
                <a:latin typeface="Open Sans"/>
              </a:rPr>
              <a:t>ArticleController</a:t>
            </a:r>
          </a:p>
          <a:p>
            <a:pPr marL="368846" lvl="1" indent="-184423">
              <a:lnSpc>
                <a:spcPts val="2443"/>
              </a:lnSpc>
              <a:buFont typeface="Arial"/>
              <a:buChar char="•"/>
            </a:pPr>
            <a:r>
              <a:rPr lang="en-US" sz="1708" spc="121">
                <a:solidFill>
                  <a:srgbClr val="333E57"/>
                </a:solidFill>
                <a:latin typeface="Open Sans"/>
              </a:rPr>
              <a:t>ProductController</a:t>
            </a:r>
          </a:p>
          <a:p>
            <a:pPr marL="368846" lvl="1" indent="-184423">
              <a:lnSpc>
                <a:spcPts val="2443"/>
              </a:lnSpc>
              <a:buFont typeface="Arial"/>
              <a:buChar char="•"/>
            </a:pPr>
            <a:r>
              <a:rPr lang="en-US" sz="1708" spc="121">
                <a:solidFill>
                  <a:srgbClr val="333E57"/>
                </a:solidFill>
                <a:latin typeface="Open Sans"/>
              </a:rPr>
              <a:t>OrderController</a:t>
            </a:r>
          </a:p>
          <a:p>
            <a:pPr marL="368846" lvl="1" indent="-184423">
              <a:lnSpc>
                <a:spcPts val="2443"/>
              </a:lnSpc>
              <a:buFont typeface="Arial"/>
              <a:buChar char="•"/>
            </a:pPr>
            <a:r>
              <a:rPr lang="en-US" sz="1708" spc="121">
                <a:solidFill>
                  <a:srgbClr val="333E57"/>
                </a:solidFill>
                <a:latin typeface="Open Sans"/>
              </a:rPr>
              <a:t>UserController</a:t>
            </a:r>
          </a:p>
          <a:p>
            <a:pPr marL="368846" lvl="1" indent="-184423">
              <a:lnSpc>
                <a:spcPts val="2443"/>
              </a:lnSpc>
              <a:buFont typeface="Arial"/>
              <a:buChar char="•"/>
            </a:pPr>
            <a:r>
              <a:rPr lang="en-US" sz="1708" spc="121">
                <a:solidFill>
                  <a:srgbClr val="333E57"/>
                </a:solidFill>
                <a:latin typeface="Open Sans"/>
              </a:rPr>
              <a:t>AdminController</a:t>
            </a:r>
          </a:p>
        </p:txBody>
      </p:sp>
      <p:sp>
        <p:nvSpPr>
          <p:cNvPr id="47" name="TextBox 47"/>
          <p:cNvSpPr txBox="1"/>
          <p:nvPr/>
        </p:nvSpPr>
        <p:spPr>
          <a:xfrm>
            <a:off x="2526015" y="1238250"/>
            <a:ext cx="2659216" cy="821434"/>
          </a:xfrm>
          <a:prstGeom prst="rect">
            <a:avLst/>
          </a:prstGeom>
        </p:spPr>
        <p:txBody>
          <a:bodyPr lIns="0" tIns="0" rIns="0" bIns="0" rtlCol="0" anchor="t">
            <a:spAutoFit/>
          </a:bodyPr>
          <a:lstStyle/>
          <a:p>
            <a:pPr>
              <a:lnSpc>
                <a:spcPts val="6464"/>
              </a:lnSpc>
            </a:pPr>
            <a:r>
              <a:rPr lang="en-US" sz="4617">
                <a:solidFill>
                  <a:srgbClr val="F1F0D8"/>
                </a:solidFill>
                <a:latin typeface="Hagrid Ultra-Bold"/>
              </a:rPr>
              <a:t>Server</a:t>
            </a:r>
          </a:p>
        </p:txBody>
      </p:sp>
      <p:sp>
        <p:nvSpPr>
          <p:cNvPr id="48" name="TextBox 48"/>
          <p:cNvSpPr txBox="1"/>
          <p:nvPr/>
        </p:nvSpPr>
        <p:spPr>
          <a:xfrm>
            <a:off x="2501444" y="2479226"/>
            <a:ext cx="2174580" cy="456214"/>
          </a:xfrm>
          <a:prstGeom prst="rect">
            <a:avLst/>
          </a:prstGeom>
        </p:spPr>
        <p:txBody>
          <a:bodyPr lIns="0" tIns="0" rIns="0" bIns="0" rtlCol="0" anchor="t">
            <a:spAutoFit/>
          </a:bodyPr>
          <a:lstStyle/>
          <a:p>
            <a:pPr>
              <a:lnSpc>
                <a:spcPts val="3506"/>
              </a:lnSpc>
            </a:pPr>
            <a:r>
              <a:rPr lang="en-US" sz="2504">
                <a:solidFill>
                  <a:srgbClr val="F1F0D8"/>
                </a:solidFill>
                <a:latin typeface="Hagrid Ultra-Bold"/>
              </a:rPr>
              <a:t>Front end</a:t>
            </a:r>
          </a:p>
        </p:txBody>
      </p:sp>
      <p:sp>
        <p:nvSpPr>
          <p:cNvPr id="49" name="TextBox 49"/>
          <p:cNvSpPr txBox="1"/>
          <p:nvPr/>
        </p:nvSpPr>
        <p:spPr>
          <a:xfrm>
            <a:off x="8135699" y="3703766"/>
            <a:ext cx="2016602" cy="427223"/>
          </a:xfrm>
          <a:prstGeom prst="rect">
            <a:avLst/>
          </a:prstGeom>
        </p:spPr>
        <p:txBody>
          <a:bodyPr lIns="0" tIns="0" rIns="0" bIns="0" rtlCol="0" anchor="t">
            <a:spAutoFit/>
          </a:bodyPr>
          <a:lstStyle/>
          <a:p>
            <a:pPr>
              <a:lnSpc>
                <a:spcPts val="3251"/>
              </a:lnSpc>
            </a:pPr>
            <a:r>
              <a:rPr lang="en-US" sz="2322">
                <a:solidFill>
                  <a:srgbClr val="F1F0D8"/>
                </a:solidFill>
                <a:latin typeface="Hagrid Ultra-Bold"/>
              </a:rPr>
              <a:t>Back end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2450769" y="-301331"/>
            <a:ext cx="22902791" cy="11458614"/>
            <a:chOff x="0" y="0"/>
            <a:chExt cx="30537055" cy="15278151"/>
          </a:xfrm>
        </p:grpSpPr>
        <p:sp>
          <p:nvSpPr>
            <p:cNvPr id="3" name="Freeform 3"/>
            <p:cNvSpPr/>
            <p:nvPr/>
          </p:nvSpPr>
          <p:spPr>
            <a:xfrm>
              <a:off x="0" y="0"/>
              <a:ext cx="7645426" cy="7645426"/>
            </a:xfrm>
            <a:custGeom>
              <a:avLst/>
              <a:gdLst/>
              <a:ahLst/>
              <a:cxnLst/>
              <a:rect l="l" t="t" r="r" b="b"/>
              <a:pathLst>
                <a:path w="7645426" h="7645426">
                  <a:moveTo>
                    <a:pt x="0" y="0"/>
                  </a:moveTo>
                  <a:lnTo>
                    <a:pt x="7645426" y="0"/>
                  </a:lnTo>
                  <a:lnTo>
                    <a:pt x="7645426" y="7645426"/>
                  </a:lnTo>
                  <a:lnTo>
                    <a:pt x="0" y="7645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630752" y="0"/>
              <a:ext cx="7645426" cy="7645426"/>
            </a:xfrm>
            <a:custGeom>
              <a:avLst/>
              <a:gdLst/>
              <a:ahLst/>
              <a:cxnLst/>
              <a:rect l="l" t="t" r="r" b="b"/>
              <a:pathLst>
                <a:path w="7645426" h="7645426">
                  <a:moveTo>
                    <a:pt x="0" y="0"/>
                  </a:moveTo>
                  <a:lnTo>
                    <a:pt x="7645426" y="0"/>
                  </a:lnTo>
                  <a:lnTo>
                    <a:pt x="7645426" y="7645426"/>
                  </a:lnTo>
                  <a:lnTo>
                    <a:pt x="0" y="7645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7632726"/>
              <a:ext cx="7645426" cy="7645426"/>
            </a:xfrm>
            <a:custGeom>
              <a:avLst/>
              <a:gdLst/>
              <a:ahLst/>
              <a:cxnLst/>
              <a:rect l="l" t="t" r="r" b="b"/>
              <a:pathLst>
                <a:path w="7645426" h="7645426">
                  <a:moveTo>
                    <a:pt x="0" y="0"/>
                  </a:moveTo>
                  <a:lnTo>
                    <a:pt x="7645426" y="0"/>
                  </a:lnTo>
                  <a:lnTo>
                    <a:pt x="7645426" y="7645425"/>
                  </a:lnTo>
                  <a:lnTo>
                    <a:pt x="0" y="7645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630752" y="7632726"/>
              <a:ext cx="7645426" cy="7645426"/>
            </a:xfrm>
            <a:custGeom>
              <a:avLst/>
              <a:gdLst/>
              <a:ahLst/>
              <a:cxnLst/>
              <a:rect l="l" t="t" r="r" b="b"/>
              <a:pathLst>
                <a:path w="7645426" h="7645426">
                  <a:moveTo>
                    <a:pt x="0" y="0"/>
                  </a:moveTo>
                  <a:lnTo>
                    <a:pt x="7645426" y="0"/>
                  </a:lnTo>
                  <a:lnTo>
                    <a:pt x="7645426" y="7645425"/>
                  </a:lnTo>
                  <a:lnTo>
                    <a:pt x="0" y="7645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263478" y="0"/>
              <a:ext cx="7645426" cy="7645426"/>
            </a:xfrm>
            <a:custGeom>
              <a:avLst/>
              <a:gdLst/>
              <a:ahLst/>
              <a:cxnLst/>
              <a:rect l="l" t="t" r="r" b="b"/>
              <a:pathLst>
                <a:path w="7645426" h="7645426">
                  <a:moveTo>
                    <a:pt x="0" y="0"/>
                  </a:moveTo>
                  <a:lnTo>
                    <a:pt x="7645425" y="0"/>
                  </a:lnTo>
                  <a:lnTo>
                    <a:pt x="7645425" y="7645426"/>
                  </a:lnTo>
                  <a:lnTo>
                    <a:pt x="0" y="7645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22891629" y="0"/>
              <a:ext cx="7645426" cy="7645426"/>
            </a:xfrm>
            <a:custGeom>
              <a:avLst/>
              <a:gdLst/>
              <a:ahLst/>
              <a:cxnLst/>
              <a:rect l="l" t="t" r="r" b="b"/>
              <a:pathLst>
                <a:path w="7645426" h="7645426">
                  <a:moveTo>
                    <a:pt x="0" y="0"/>
                  </a:moveTo>
                  <a:lnTo>
                    <a:pt x="7645426" y="0"/>
                  </a:lnTo>
                  <a:lnTo>
                    <a:pt x="7645426" y="7645426"/>
                  </a:lnTo>
                  <a:lnTo>
                    <a:pt x="0" y="7645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5263478" y="7632726"/>
              <a:ext cx="7645426" cy="7645426"/>
            </a:xfrm>
            <a:custGeom>
              <a:avLst/>
              <a:gdLst/>
              <a:ahLst/>
              <a:cxnLst/>
              <a:rect l="l" t="t" r="r" b="b"/>
              <a:pathLst>
                <a:path w="7645426" h="7645426">
                  <a:moveTo>
                    <a:pt x="0" y="0"/>
                  </a:moveTo>
                  <a:lnTo>
                    <a:pt x="7645425" y="0"/>
                  </a:lnTo>
                  <a:lnTo>
                    <a:pt x="7645425" y="7645425"/>
                  </a:lnTo>
                  <a:lnTo>
                    <a:pt x="0" y="7645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22891629" y="7632726"/>
              <a:ext cx="7645426" cy="7645426"/>
            </a:xfrm>
            <a:custGeom>
              <a:avLst/>
              <a:gdLst/>
              <a:ahLst/>
              <a:cxnLst/>
              <a:rect l="l" t="t" r="r" b="b"/>
              <a:pathLst>
                <a:path w="7645426" h="7645426">
                  <a:moveTo>
                    <a:pt x="0" y="0"/>
                  </a:moveTo>
                  <a:lnTo>
                    <a:pt x="7645426" y="0"/>
                  </a:lnTo>
                  <a:lnTo>
                    <a:pt x="7645426" y="7645425"/>
                  </a:lnTo>
                  <a:lnTo>
                    <a:pt x="0" y="7645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1" name="Group 11"/>
          <p:cNvGrpSpPr/>
          <p:nvPr/>
        </p:nvGrpSpPr>
        <p:grpSpPr>
          <a:xfrm>
            <a:off x="15185542" y="182008"/>
            <a:ext cx="3102458" cy="488014"/>
            <a:chOff x="0" y="0"/>
            <a:chExt cx="4136610" cy="650685"/>
          </a:xfrm>
        </p:grpSpPr>
        <p:sp>
          <p:nvSpPr>
            <p:cNvPr id="12" name="TextBox 12"/>
            <p:cNvSpPr txBox="1"/>
            <p:nvPr/>
          </p:nvSpPr>
          <p:spPr>
            <a:xfrm>
              <a:off x="0" y="75743"/>
              <a:ext cx="4136610" cy="451574"/>
            </a:xfrm>
            <a:prstGeom prst="rect">
              <a:avLst/>
            </a:prstGeom>
          </p:spPr>
          <p:txBody>
            <a:bodyPr lIns="0" tIns="0" rIns="0" bIns="0" rtlCol="0" anchor="t">
              <a:spAutoFit/>
            </a:bodyPr>
            <a:lstStyle/>
            <a:p>
              <a:pPr>
                <a:lnSpc>
                  <a:spcPts val="2666"/>
                </a:lnSpc>
              </a:pPr>
              <a:r>
                <a:rPr lang="en-US" sz="1904">
                  <a:solidFill>
                    <a:srgbClr val="343F56"/>
                  </a:solidFill>
                  <a:latin typeface="Hagrid Ultra-Bold"/>
                </a:rPr>
                <a:t>CODING KITTENS</a:t>
              </a:r>
            </a:p>
          </p:txBody>
        </p:sp>
        <p:sp>
          <p:nvSpPr>
            <p:cNvPr id="13" name="Freeform 13"/>
            <p:cNvSpPr/>
            <p:nvPr/>
          </p:nvSpPr>
          <p:spPr>
            <a:xfrm>
              <a:off x="3114999" y="0"/>
              <a:ext cx="620392" cy="650685"/>
            </a:xfrm>
            <a:custGeom>
              <a:avLst/>
              <a:gdLst/>
              <a:ahLst/>
              <a:cxnLst/>
              <a:rect l="l" t="t" r="r" b="b"/>
              <a:pathLst>
                <a:path w="620392" h="650685">
                  <a:moveTo>
                    <a:pt x="0" y="0"/>
                  </a:moveTo>
                  <a:lnTo>
                    <a:pt x="620392" y="0"/>
                  </a:lnTo>
                  <a:lnTo>
                    <a:pt x="620392" y="650685"/>
                  </a:lnTo>
                  <a:lnTo>
                    <a:pt x="0" y="650685"/>
                  </a:lnTo>
                  <a:lnTo>
                    <a:pt x="0" y="0"/>
                  </a:lnTo>
                  <a:close/>
                </a:path>
              </a:pathLst>
            </a:custGeom>
            <a:blipFill>
              <a:blip r:embed="rId4">
                <a:extLst>
                  <a:ext uri="{96DAC541-7B7A-43D3-8B79-37D633B846F1}">
                    <asvg:svgBlip xmlns:asvg="http://schemas.microsoft.com/office/drawing/2016/SVG/main" r:embed="rId5"/>
                  </a:ext>
                </a:extLst>
              </a:blip>
              <a:stretch>
                <a:fillRect r="-97705" b="-47266"/>
              </a:stretch>
            </a:blipFill>
          </p:spPr>
          <p:txBody>
            <a:bodyPr/>
            <a:lstStyle/>
            <a:p>
              <a:endParaRPr lang="en-US"/>
            </a:p>
          </p:txBody>
        </p:sp>
      </p:grpSp>
      <p:grpSp>
        <p:nvGrpSpPr>
          <p:cNvPr id="14" name="Group 14"/>
          <p:cNvGrpSpPr/>
          <p:nvPr/>
        </p:nvGrpSpPr>
        <p:grpSpPr>
          <a:xfrm>
            <a:off x="333533" y="2597058"/>
            <a:ext cx="10674649" cy="7512605"/>
            <a:chOff x="0" y="0"/>
            <a:chExt cx="14232865" cy="10016807"/>
          </a:xfrm>
        </p:grpSpPr>
        <p:grpSp>
          <p:nvGrpSpPr>
            <p:cNvPr id="15" name="Group 15"/>
            <p:cNvGrpSpPr/>
            <p:nvPr/>
          </p:nvGrpSpPr>
          <p:grpSpPr>
            <a:xfrm>
              <a:off x="0" y="0"/>
              <a:ext cx="14232865" cy="10016807"/>
              <a:chOff x="0" y="0"/>
              <a:chExt cx="2811430" cy="1978629"/>
            </a:xfrm>
          </p:grpSpPr>
          <p:sp>
            <p:nvSpPr>
              <p:cNvPr id="16" name="Freeform 16"/>
              <p:cNvSpPr/>
              <p:nvPr/>
            </p:nvSpPr>
            <p:spPr>
              <a:xfrm>
                <a:off x="0" y="0"/>
                <a:ext cx="2811430" cy="1978629"/>
              </a:xfrm>
              <a:custGeom>
                <a:avLst/>
                <a:gdLst/>
                <a:ahLst/>
                <a:cxnLst/>
                <a:rect l="l" t="t" r="r" b="b"/>
                <a:pathLst>
                  <a:path w="2811430" h="1978629">
                    <a:moveTo>
                      <a:pt x="0" y="0"/>
                    </a:moveTo>
                    <a:lnTo>
                      <a:pt x="2811430" y="0"/>
                    </a:lnTo>
                    <a:lnTo>
                      <a:pt x="2811430" y="1978629"/>
                    </a:lnTo>
                    <a:lnTo>
                      <a:pt x="0" y="1978629"/>
                    </a:lnTo>
                    <a:lnTo>
                      <a:pt x="0" y="0"/>
                    </a:lnTo>
                  </a:path>
                </a:pathLst>
              </a:custGeom>
              <a:solidFill>
                <a:srgbClr val="A1A691"/>
              </a:solidFill>
            </p:spPr>
            <p:txBody>
              <a:bodyPr/>
              <a:lstStyle/>
              <a:p>
                <a:endParaRPr lang="en-US"/>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223397" y="171452"/>
              <a:ext cx="13792497" cy="9673904"/>
            </a:xfrm>
            <a:custGeom>
              <a:avLst/>
              <a:gdLst/>
              <a:ahLst/>
              <a:cxnLst/>
              <a:rect l="l" t="t" r="r" b="b"/>
              <a:pathLst>
                <a:path w="13792497" h="9673904">
                  <a:moveTo>
                    <a:pt x="0" y="0"/>
                  </a:moveTo>
                  <a:lnTo>
                    <a:pt x="13792497" y="0"/>
                  </a:lnTo>
                  <a:lnTo>
                    <a:pt x="13792497" y="9673904"/>
                  </a:lnTo>
                  <a:lnTo>
                    <a:pt x="0" y="9673904"/>
                  </a:lnTo>
                  <a:lnTo>
                    <a:pt x="0" y="0"/>
                  </a:lnTo>
                  <a:close/>
                </a:path>
              </a:pathLst>
            </a:custGeom>
            <a:blipFill>
              <a:blip r:embed="rId6"/>
              <a:stretch>
                <a:fillRect/>
              </a:stretch>
            </a:blipFill>
          </p:spPr>
          <p:txBody>
            <a:bodyPr/>
            <a:lstStyle/>
            <a:p>
              <a:endParaRPr lang="en-US"/>
            </a:p>
          </p:txBody>
        </p:sp>
      </p:grpSp>
      <p:sp>
        <p:nvSpPr>
          <p:cNvPr id="19" name="TextBox 19"/>
          <p:cNvSpPr txBox="1"/>
          <p:nvPr/>
        </p:nvSpPr>
        <p:spPr>
          <a:xfrm>
            <a:off x="5129650" y="1441472"/>
            <a:ext cx="8998594" cy="864458"/>
          </a:xfrm>
          <a:prstGeom prst="rect">
            <a:avLst/>
          </a:prstGeom>
        </p:spPr>
        <p:txBody>
          <a:bodyPr lIns="0" tIns="0" rIns="0" bIns="0" rtlCol="0" anchor="t">
            <a:spAutoFit/>
          </a:bodyPr>
          <a:lstStyle/>
          <a:p>
            <a:pPr>
              <a:lnSpc>
                <a:spcPts val="3456"/>
              </a:lnSpc>
            </a:pPr>
            <a:r>
              <a:rPr lang="en-US" sz="2468">
                <a:solidFill>
                  <a:srgbClr val="F5E6CA"/>
                </a:solidFill>
                <a:latin typeface="Roboto"/>
              </a:rPr>
              <a:t>Figma is used by the Coding Kittens team as the main tool for interface design because of its popularity and ease of use.</a:t>
            </a:r>
          </a:p>
        </p:txBody>
      </p:sp>
      <p:grpSp>
        <p:nvGrpSpPr>
          <p:cNvPr id="20" name="Group 20"/>
          <p:cNvGrpSpPr/>
          <p:nvPr/>
        </p:nvGrpSpPr>
        <p:grpSpPr>
          <a:xfrm>
            <a:off x="10550132" y="8734016"/>
            <a:ext cx="2872787" cy="1048567"/>
            <a:chOff x="0" y="0"/>
            <a:chExt cx="3830383" cy="1398090"/>
          </a:xfrm>
        </p:grpSpPr>
        <p:sp>
          <p:nvSpPr>
            <p:cNvPr id="21" name="Freeform 21"/>
            <p:cNvSpPr/>
            <p:nvPr/>
          </p:nvSpPr>
          <p:spPr>
            <a:xfrm>
              <a:off x="0" y="0"/>
              <a:ext cx="3830383" cy="1398090"/>
            </a:xfrm>
            <a:custGeom>
              <a:avLst/>
              <a:gdLst/>
              <a:ahLst/>
              <a:cxnLst/>
              <a:rect l="l" t="t" r="r" b="b"/>
              <a:pathLst>
                <a:path w="3830383" h="1398090">
                  <a:moveTo>
                    <a:pt x="0" y="0"/>
                  </a:moveTo>
                  <a:lnTo>
                    <a:pt x="3830383" y="0"/>
                  </a:lnTo>
                  <a:lnTo>
                    <a:pt x="3830383" y="1398090"/>
                  </a:lnTo>
                  <a:lnTo>
                    <a:pt x="0" y="13980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TextBox 22"/>
            <p:cNvSpPr txBox="1"/>
            <p:nvPr/>
          </p:nvSpPr>
          <p:spPr>
            <a:xfrm>
              <a:off x="563305" y="401484"/>
              <a:ext cx="3164582" cy="547497"/>
            </a:xfrm>
            <a:prstGeom prst="rect">
              <a:avLst/>
            </a:prstGeom>
          </p:spPr>
          <p:txBody>
            <a:bodyPr lIns="0" tIns="0" rIns="0" bIns="0" rtlCol="0" anchor="t">
              <a:spAutoFit/>
            </a:bodyPr>
            <a:lstStyle/>
            <a:p>
              <a:pPr marL="537591" lvl="1" indent="-268796">
                <a:lnSpc>
                  <a:spcPts val="3486"/>
                </a:lnSpc>
                <a:buFont typeface="Arial"/>
                <a:buChar char="•"/>
              </a:pPr>
              <a:r>
                <a:rPr lang="en-US" sz="2490">
                  <a:solidFill>
                    <a:srgbClr val="343F56"/>
                  </a:solidFill>
                  <a:latin typeface="Roboto"/>
                </a:rPr>
                <a:t>CartPage</a:t>
              </a:r>
            </a:p>
          </p:txBody>
        </p:sp>
      </p:grpSp>
      <p:grpSp>
        <p:nvGrpSpPr>
          <p:cNvPr id="23" name="Group 23"/>
          <p:cNvGrpSpPr/>
          <p:nvPr/>
        </p:nvGrpSpPr>
        <p:grpSpPr>
          <a:xfrm>
            <a:off x="14210372" y="91004"/>
            <a:ext cx="3903775" cy="10104992"/>
            <a:chOff x="0" y="0"/>
            <a:chExt cx="5205033" cy="13473322"/>
          </a:xfrm>
        </p:grpSpPr>
        <p:grpSp>
          <p:nvGrpSpPr>
            <p:cNvPr id="24" name="Group 24"/>
            <p:cNvGrpSpPr/>
            <p:nvPr/>
          </p:nvGrpSpPr>
          <p:grpSpPr>
            <a:xfrm>
              <a:off x="0" y="0"/>
              <a:ext cx="5205033" cy="13473322"/>
              <a:chOff x="0" y="0"/>
              <a:chExt cx="1046674" cy="2709333"/>
            </a:xfrm>
          </p:grpSpPr>
          <p:sp>
            <p:nvSpPr>
              <p:cNvPr id="25" name="Freeform 25"/>
              <p:cNvSpPr/>
              <p:nvPr/>
            </p:nvSpPr>
            <p:spPr>
              <a:xfrm>
                <a:off x="0" y="0"/>
                <a:ext cx="1046674" cy="2709333"/>
              </a:xfrm>
              <a:custGeom>
                <a:avLst/>
                <a:gdLst/>
                <a:ahLst/>
                <a:cxnLst/>
                <a:rect l="l" t="t" r="r" b="b"/>
                <a:pathLst>
                  <a:path w="1046674" h="2709333">
                    <a:moveTo>
                      <a:pt x="0" y="0"/>
                    </a:moveTo>
                    <a:lnTo>
                      <a:pt x="1046674" y="0"/>
                    </a:lnTo>
                    <a:lnTo>
                      <a:pt x="1046674" y="2709333"/>
                    </a:lnTo>
                    <a:lnTo>
                      <a:pt x="0" y="2709333"/>
                    </a:lnTo>
                    <a:lnTo>
                      <a:pt x="0" y="0"/>
                    </a:lnTo>
                  </a:path>
                </a:pathLst>
              </a:custGeom>
              <a:solidFill>
                <a:srgbClr val="A1A691"/>
              </a:solidFill>
            </p:spPr>
            <p:txBody>
              <a:bodyPr/>
              <a:lstStyle/>
              <a:p>
                <a:endParaRPr lang="en-US"/>
              </a:p>
            </p:txBody>
          </p:sp>
          <p:sp>
            <p:nvSpPr>
              <p:cNvPr id="26" name="TextBox 26"/>
              <p:cNvSpPr txBox="1"/>
              <p:nvPr/>
            </p:nvSpPr>
            <p:spPr>
              <a:xfrm>
                <a:off x="0" y="-38100"/>
                <a:ext cx="812800" cy="850900"/>
              </a:xfrm>
              <a:prstGeom prst="rect">
                <a:avLst/>
              </a:prstGeom>
            </p:spPr>
            <p:txBody>
              <a:bodyPr lIns="49901" tIns="49901" rIns="49901" bIns="49901" rtlCol="0" anchor="ctr"/>
              <a:lstStyle/>
              <a:p>
                <a:pPr algn="ctr">
                  <a:lnSpc>
                    <a:spcPts val="2659"/>
                  </a:lnSpc>
                </a:pPr>
                <a:endParaRPr/>
              </a:p>
            </p:txBody>
          </p:sp>
        </p:grpSp>
        <p:sp>
          <p:nvSpPr>
            <p:cNvPr id="27" name="Freeform 27"/>
            <p:cNvSpPr/>
            <p:nvPr/>
          </p:nvSpPr>
          <p:spPr>
            <a:xfrm>
              <a:off x="264681" y="235324"/>
              <a:ext cx="4675672" cy="13002674"/>
            </a:xfrm>
            <a:custGeom>
              <a:avLst/>
              <a:gdLst/>
              <a:ahLst/>
              <a:cxnLst/>
              <a:rect l="l" t="t" r="r" b="b"/>
              <a:pathLst>
                <a:path w="4675672" h="13002674">
                  <a:moveTo>
                    <a:pt x="0" y="0"/>
                  </a:moveTo>
                  <a:lnTo>
                    <a:pt x="4675672" y="0"/>
                  </a:lnTo>
                  <a:lnTo>
                    <a:pt x="4675672" y="13002674"/>
                  </a:lnTo>
                  <a:lnTo>
                    <a:pt x="0" y="13002674"/>
                  </a:lnTo>
                  <a:lnTo>
                    <a:pt x="0" y="0"/>
                  </a:lnTo>
                  <a:close/>
                </a:path>
              </a:pathLst>
            </a:custGeom>
            <a:blipFill>
              <a:blip r:embed="rId9"/>
              <a:stretch>
                <a:fillRect l="-732" r="-13111" b="-48863"/>
              </a:stretch>
            </a:blipFill>
          </p:spPr>
          <p:txBody>
            <a:bodyPr/>
            <a:lstStyle/>
            <a:p>
              <a:endParaRPr lang="en-US"/>
            </a:p>
          </p:txBody>
        </p:sp>
      </p:grpSp>
      <p:grpSp>
        <p:nvGrpSpPr>
          <p:cNvPr id="28" name="Group 28"/>
          <p:cNvGrpSpPr/>
          <p:nvPr/>
        </p:nvGrpSpPr>
        <p:grpSpPr>
          <a:xfrm>
            <a:off x="11638986" y="2725647"/>
            <a:ext cx="2970405" cy="1084198"/>
            <a:chOff x="0" y="0"/>
            <a:chExt cx="3960540" cy="1445597"/>
          </a:xfrm>
        </p:grpSpPr>
        <p:sp>
          <p:nvSpPr>
            <p:cNvPr id="29" name="Freeform 29"/>
            <p:cNvSpPr/>
            <p:nvPr/>
          </p:nvSpPr>
          <p:spPr>
            <a:xfrm flipH="1">
              <a:off x="0" y="0"/>
              <a:ext cx="3960540" cy="1445597"/>
            </a:xfrm>
            <a:custGeom>
              <a:avLst/>
              <a:gdLst/>
              <a:ahLst/>
              <a:cxnLst/>
              <a:rect l="l" t="t" r="r" b="b"/>
              <a:pathLst>
                <a:path w="3960540" h="1445597">
                  <a:moveTo>
                    <a:pt x="3960540" y="0"/>
                  </a:moveTo>
                  <a:lnTo>
                    <a:pt x="0" y="0"/>
                  </a:lnTo>
                  <a:lnTo>
                    <a:pt x="0" y="1445597"/>
                  </a:lnTo>
                  <a:lnTo>
                    <a:pt x="3960540" y="1445597"/>
                  </a:lnTo>
                  <a:lnTo>
                    <a:pt x="396054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TextBox 30"/>
            <p:cNvSpPr txBox="1"/>
            <p:nvPr/>
          </p:nvSpPr>
          <p:spPr>
            <a:xfrm>
              <a:off x="653253" y="123200"/>
              <a:ext cx="3053327" cy="1135039"/>
            </a:xfrm>
            <a:prstGeom prst="rect">
              <a:avLst/>
            </a:prstGeom>
          </p:spPr>
          <p:txBody>
            <a:bodyPr lIns="0" tIns="0" rIns="0" bIns="0" rtlCol="0" anchor="t">
              <a:spAutoFit/>
            </a:bodyPr>
            <a:lstStyle/>
            <a:p>
              <a:pPr>
                <a:lnSpc>
                  <a:spcPts val="3430"/>
                </a:lnSpc>
              </a:pPr>
              <a:r>
                <a:rPr lang="en-US" sz="2450">
                  <a:solidFill>
                    <a:srgbClr val="343F56"/>
                  </a:solidFill>
                  <a:latin typeface="Roboto"/>
                </a:rPr>
                <a:t>2. Filter of SearchPage</a:t>
              </a:r>
            </a:p>
          </p:txBody>
        </p:sp>
      </p:grpSp>
      <p:grpSp>
        <p:nvGrpSpPr>
          <p:cNvPr id="31" name="Group 31"/>
          <p:cNvGrpSpPr/>
          <p:nvPr/>
        </p:nvGrpSpPr>
        <p:grpSpPr>
          <a:xfrm>
            <a:off x="333533" y="309563"/>
            <a:ext cx="13610846" cy="792551"/>
            <a:chOff x="0" y="0"/>
            <a:chExt cx="18147794" cy="1056735"/>
          </a:xfrm>
        </p:grpSpPr>
        <p:sp>
          <p:nvSpPr>
            <p:cNvPr id="32" name="AutoShape 32"/>
            <p:cNvSpPr/>
            <p:nvPr/>
          </p:nvSpPr>
          <p:spPr>
            <a:xfrm>
              <a:off x="4904954" y="553767"/>
              <a:ext cx="13242840" cy="0"/>
            </a:xfrm>
            <a:prstGeom prst="line">
              <a:avLst/>
            </a:prstGeom>
            <a:ln w="50800" cap="flat">
              <a:solidFill>
                <a:srgbClr val="F5E6CA"/>
              </a:solidFill>
              <a:prstDash val="solid"/>
              <a:headEnd type="none" w="sm" len="sm"/>
              <a:tailEnd type="none" w="sm" len="sm"/>
            </a:ln>
          </p:spPr>
          <p:txBody>
            <a:bodyPr/>
            <a:lstStyle/>
            <a:p>
              <a:endParaRPr lang="en-US"/>
            </a:p>
          </p:txBody>
        </p:sp>
        <p:sp>
          <p:nvSpPr>
            <p:cNvPr id="33" name="TextBox 33"/>
            <p:cNvSpPr txBox="1"/>
            <p:nvPr/>
          </p:nvSpPr>
          <p:spPr>
            <a:xfrm>
              <a:off x="1121431" y="257646"/>
              <a:ext cx="4777288" cy="514138"/>
            </a:xfrm>
            <a:prstGeom prst="rect">
              <a:avLst/>
            </a:prstGeom>
          </p:spPr>
          <p:txBody>
            <a:bodyPr lIns="0" tIns="0" rIns="0" bIns="0" rtlCol="0" anchor="t">
              <a:spAutoFit/>
            </a:bodyPr>
            <a:lstStyle/>
            <a:p>
              <a:pPr>
                <a:lnSpc>
                  <a:spcPts val="3080"/>
                </a:lnSpc>
              </a:pPr>
              <a:r>
                <a:rPr lang="en-US" sz="2200">
                  <a:solidFill>
                    <a:srgbClr val="F5E6CA"/>
                  </a:solidFill>
                  <a:latin typeface="Hagrid Ultra-Bold"/>
                </a:rPr>
                <a:t>CODING KITTENS</a:t>
              </a:r>
            </a:p>
          </p:txBody>
        </p:sp>
        <p:sp>
          <p:nvSpPr>
            <p:cNvPr id="34" name="Freeform 34"/>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10">
                <a:extLst>
                  <a:ext uri="{96DAC541-7B7A-43D3-8B79-37D633B846F1}">
                    <asvg:svgBlip xmlns:asvg="http://schemas.microsoft.com/office/drawing/2016/SVG/main" r:embed="rId11"/>
                  </a:ext>
                </a:extLst>
              </a:blip>
              <a:stretch>
                <a:fillRect r="-97705" b="-47266"/>
              </a:stretch>
            </a:blipFill>
          </p:spPr>
          <p:txBody>
            <a:bodyPr/>
            <a:lstStyle/>
            <a:p>
              <a:endParaRPr lang="en-US"/>
            </a:p>
          </p:txBody>
        </p:sp>
      </p:grpSp>
      <p:sp>
        <p:nvSpPr>
          <p:cNvPr id="35" name="Freeform 35"/>
          <p:cNvSpPr/>
          <p:nvPr/>
        </p:nvSpPr>
        <p:spPr>
          <a:xfrm>
            <a:off x="10448493" y="4499161"/>
            <a:ext cx="4160897" cy="3708400"/>
          </a:xfrm>
          <a:custGeom>
            <a:avLst/>
            <a:gdLst/>
            <a:ahLst/>
            <a:cxnLst/>
            <a:rect l="l" t="t" r="r" b="b"/>
            <a:pathLst>
              <a:path w="4160897" h="3708400">
                <a:moveTo>
                  <a:pt x="0" y="0"/>
                </a:moveTo>
                <a:lnTo>
                  <a:pt x="4160898" y="0"/>
                </a:lnTo>
                <a:lnTo>
                  <a:pt x="4160898" y="3708400"/>
                </a:lnTo>
                <a:lnTo>
                  <a:pt x="0" y="37084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6" name="TextBox 36"/>
          <p:cNvSpPr txBox="1"/>
          <p:nvPr/>
        </p:nvSpPr>
        <p:spPr>
          <a:xfrm>
            <a:off x="333533" y="1254514"/>
            <a:ext cx="4661726" cy="1150998"/>
          </a:xfrm>
          <a:prstGeom prst="rect">
            <a:avLst/>
          </a:prstGeom>
        </p:spPr>
        <p:txBody>
          <a:bodyPr lIns="0" tIns="0" rIns="0" bIns="0" rtlCol="0" anchor="t">
            <a:spAutoFit/>
          </a:bodyPr>
          <a:lstStyle/>
          <a:p>
            <a:pPr>
              <a:lnSpc>
                <a:spcPts val="8904"/>
              </a:lnSpc>
            </a:pPr>
            <a:r>
              <a:rPr lang="en-US" sz="6360">
                <a:solidFill>
                  <a:srgbClr val="F5E6CA"/>
                </a:solidFill>
                <a:latin typeface="Hagrid Ultra-Bold"/>
              </a:rPr>
              <a:t>DESIGN UI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626684"/>
            <a:ext cx="5243390" cy="729562"/>
            <a:chOff x="0" y="0"/>
            <a:chExt cx="1692303" cy="235466"/>
          </a:xfrm>
        </p:grpSpPr>
        <p:sp>
          <p:nvSpPr>
            <p:cNvPr id="3" name="Freeform 3"/>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343F56"/>
            </a:solidFill>
            <a:ln>
              <a:noFill/>
            </a:ln>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7561554"/>
            <a:ext cx="5243390" cy="729562"/>
            <a:chOff x="0" y="0"/>
            <a:chExt cx="1692303" cy="235466"/>
          </a:xfrm>
        </p:grpSpPr>
        <p:sp>
          <p:nvSpPr>
            <p:cNvPr id="6" name="Freeform 6"/>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343F56"/>
            </a:solidFill>
            <a:ln>
              <a:noFill/>
            </a:ln>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6523794" y="5626684"/>
            <a:ext cx="5243390" cy="729562"/>
            <a:chOff x="0" y="0"/>
            <a:chExt cx="1692303" cy="235466"/>
          </a:xfrm>
        </p:grpSpPr>
        <p:sp>
          <p:nvSpPr>
            <p:cNvPr id="9" name="Freeform 9"/>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000000">
                <a:alpha val="0"/>
              </a:srgbClr>
            </a:solidFill>
            <a:ln w="38100">
              <a:solidFill>
                <a:srgbClr val="343F56"/>
              </a:solidFill>
            </a:ln>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523794" y="7561554"/>
            <a:ext cx="5243390" cy="729562"/>
            <a:chOff x="0" y="0"/>
            <a:chExt cx="1692303" cy="235466"/>
          </a:xfrm>
        </p:grpSpPr>
        <p:sp>
          <p:nvSpPr>
            <p:cNvPr id="12" name="Freeform 12"/>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000000">
                <a:alpha val="0"/>
              </a:srgbClr>
            </a:solidFill>
            <a:ln w="38100">
              <a:solidFill>
                <a:srgbClr val="343F56"/>
              </a:solidFill>
            </a:ln>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2015910" y="5626684"/>
            <a:ext cx="5243390" cy="729562"/>
            <a:chOff x="0" y="0"/>
            <a:chExt cx="1692303" cy="235466"/>
          </a:xfrm>
        </p:grpSpPr>
        <p:sp>
          <p:nvSpPr>
            <p:cNvPr id="15" name="Freeform 15"/>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343F56"/>
            </a:solidFill>
            <a:ln>
              <a:noFill/>
            </a:ln>
          </p:spPr>
          <p:txBody>
            <a:bodyPr/>
            <a:lstStyle/>
            <a:p>
              <a:endParaRPr lang="en-US"/>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2015910" y="7561554"/>
            <a:ext cx="5243390" cy="729562"/>
            <a:chOff x="0" y="0"/>
            <a:chExt cx="1692303" cy="235466"/>
          </a:xfrm>
        </p:grpSpPr>
        <p:sp>
          <p:nvSpPr>
            <p:cNvPr id="18" name="Freeform 18"/>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343F56"/>
            </a:solidFill>
            <a:ln>
              <a:noFill/>
            </a:ln>
          </p:spPr>
          <p:txBody>
            <a:bodyPr/>
            <a:lstStyle/>
            <a:p>
              <a:endParaRPr lang="en-US"/>
            </a:p>
          </p:txBody>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028700" y="6593867"/>
            <a:ext cx="5243390" cy="729562"/>
            <a:chOff x="0" y="0"/>
            <a:chExt cx="1692303" cy="235466"/>
          </a:xfrm>
        </p:grpSpPr>
        <p:sp>
          <p:nvSpPr>
            <p:cNvPr id="21" name="Freeform 21"/>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000000">
                <a:alpha val="0"/>
              </a:srgbClr>
            </a:solidFill>
            <a:ln w="38100">
              <a:solidFill>
                <a:srgbClr val="343F56"/>
              </a:solidFill>
            </a:ln>
          </p:spPr>
          <p:txBody>
            <a:bodyPr/>
            <a:lstStyle/>
            <a:p>
              <a:endParaRPr lang="en-US"/>
            </a:p>
          </p:txBody>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028700" y="8528738"/>
            <a:ext cx="5243390" cy="729562"/>
            <a:chOff x="0" y="0"/>
            <a:chExt cx="1692303" cy="235466"/>
          </a:xfrm>
        </p:grpSpPr>
        <p:sp>
          <p:nvSpPr>
            <p:cNvPr id="24" name="Freeform 24"/>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000000">
                <a:alpha val="0"/>
              </a:srgbClr>
            </a:solidFill>
            <a:ln w="38100">
              <a:solidFill>
                <a:srgbClr val="343F56"/>
              </a:solidFill>
            </a:ln>
          </p:spPr>
          <p:txBody>
            <a:bodyPr/>
            <a:lstStyle/>
            <a:p>
              <a:endParaRPr lang="en-US"/>
            </a:p>
          </p:txBody>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6523794" y="6580394"/>
            <a:ext cx="5243390" cy="729562"/>
            <a:chOff x="0" y="0"/>
            <a:chExt cx="1692303" cy="235466"/>
          </a:xfrm>
        </p:grpSpPr>
        <p:sp>
          <p:nvSpPr>
            <p:cNvPr id="27" name="Freeform 27"/>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343F56"/>
            </a:solidFill>
            <a:ln>
              <a:noFill/>
            </a:ln>
          </p:spPr>
          <p:txBody>
            <a:bodyPr/>
            <a:lstStyle/>
            <a:p>
              <a:endParaRPr lang="en-US"/>
            </a:p>
          </p:txBody>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6523794" y="8515265"/>
            <a:ext cx="5243390" cy="729562"/>
            <a:chOff x="0" y="0"/>
            <a:chExt cx="1692303" cy="235466"/>
          </a:xfrm>
        </p:grpSpPr>
        <p:sp>
          <p:nvSpPr>
            <p:cNvPr id="30" name="Freeform 30"/>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343F56"/>
            </a:solidFill>
            <a:ln>
              <a:noFill/>
            </a:ln>
          </p:spPr>
          <p:txBody>
            <a:bodyPr/>
            <a:lstStyle/>
            <a:p>
              <a:endParaRPr lang="en-US"/>
            </a:p>
          </p:txBody>
        </p:sp>
        <p:sp>
          <p:nvSpPr>
            <p:cNvPr id="31" name="TextBox 3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32" name="Group 32"/>
          <p:cNvGrpSpPr/>
          <p:nvPr/>
        </p:nvGrpSpPr>
        <p:grpSpPr>
          <a:xfrm>
            <a:off x="12015910" y="6593867"/>
            <a:ext cx="5243390" cy="729562"/>
            <a:chOff x="0" y="0"/>
            <a:chExt cx="1692303" cy="235466"/>
          </a:xfrm>
        </p:grpSpPr>
        <p:sp>
          <p:nvSpPr>
            <p:cNvPr id="33" name="Freeform 33"/>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000000">
                <a:alpha val="0"/>
              </a:srgbClr>
            </a:solidFill>
            <a:ln w="38100">
              <a:solidFill>
                <a:srgbClr val="343F56"/>
              </a:solidFill>
            </a:ln>
          </p:spPr>
          <p:txBody>
            <a:bodyPr/>
            <a:lstStyle/>
            <a:p>
              <a:endParaRPr lang="en-US"/>
            </a:p>
          </p:txBody>
        </p:sp>
        <p:sp>
          <p:nvSpPr>
            <p:cNvPr id="34" name="TextBox 3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35" name="Group 35"/>
          <p:cNvGrpSpPr/>
          <p:nvPr/>
        </p:nvGrpSpPr>
        <p:grpSpPr>
          <a:xfrm>
            <a:off x="12015910" y="8528738"/>
            <a:ext cx="5243390" cy="729562"/>
            <a:chOff x="0" y="0"/>
            <a:chExt cx="1692303" cy="235466"/>
          </a:xfrm>
        </p:grpSpPr>
        <p:sp>
          <p:nvSpPr>
            <p:cNvPr id="36" name="Freeform 36"/>
            <p:cNvSpPr/>
            <p:nvPr/>
          </p:nvSpPr>
          <p:spPr>
            <a:xfrm>
              <a:off x="0" y="0"/>
              <a:ext cx="1692303" cy="235466"/>
            </a:xfrm>
            <a:custGeom>
              <a:avLst/>
              <a:gdLst/>
              <a:ahLst/>
              <a:cxnLst/>
              <a:rect l="l" t="t" r="r" b="b"/>
              <a:pathLst>
                <a:path w="1692303" h="235466">
                  <a:moveTo>
                    <a:pt x="0" y="0"/>
                  </a:moveTo>
                  <a:lnTo>
                    <a:pt x="1692303" y="0"/>
                  </a:lnTo>
                  <a:lnTo>
                    <a:pt x="1692303" y="235466"/>
                  </a:lnTo>
                  <a:lnTo>
                    <a:pt x="0" y="235466"/>
                  </a:lnTo>
                  <a:lnTo>
                    <a:pt x="0" y="0"/>
                  </a:lnTo>
                </a:path>
              </a:pathLst>
            </a:custGeom>
            <a:solidFill>
              <a:srgbClr val="000000">
                <a:alpha val="0"/>
              </a:srgbClr>
            </a:solidFill>
            <a:ln w="38100">
              <a:solidFill>
                <a:srgbClr val="343F56"/>
              </a:solidFill>
            </a:ln>
          </p:spPr>
          <p:txBody>
            <a:bodyPr/>
            <a:lstStyle/>
            <a:p>
              <a:endParaRPr lang="en-US"/>
            </a:p>
          </p:txBody>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38" name="TextBox 38"/>
          <p:cNvSpPr txBox="1"/>
          <p:nvPr/>
        </p:nvSpPr>
        <p:spPr>
          <a:xfrm>
            <a:off x="1565534" y="5757295"/>
            <a:ext cx="4169721" cy="409315"/>
          </a:xfrm>
          <a:prstGeom prst="rect">
            <a:avLst/>
          </a:prstGeom>
        </p:spPr>
        <p:txBody>
          <a:bodyPr lIns="0" tIns="0" rIns="0" bIns="0" rtlCol="0" anchor="t">
            <a:spAutoFit/>
          </a:bodyPr>
          <a:lstStyle/>
          <a:p>
            <a:pPr algn="ctr">
              <a:lnSpc>
                <a:spcPts val="3198"/>
              </a:lnSpc>
            </a:pPr>
            <a:r>
              <a:rPr lang="en-US" sz="2284">
                <a:solidFill>
                  <a:srgbClr val="F5E6CA"/>
                </a:solidFill>
                <a:latin typeface="Hagrid Heavy"/>
              </a:rPr>
              <a:t>PROJECT MANAGEMENT</a:t>
            </a:r>
          </a:p>
        </p:txBody>
      </p:sp>
      <p:sp>
        <p:nvSpPr>
          <p:cNvPr id="39" name="TextBox 39"/>
          <p:cNvSpPr txBox="1"/>
          <p:nvPr/>
        </p:nvSpPr>
        <p:spPr>
          <a:xfrm>
            <a:off x="1953583" y="7692166"/>
            <a:ext cx="3393623" cy="409315"/>
          </a:xfrm>
          <a:prstGeom prst="rect">
            <a:avLst/>
          </a:prstGeom>
        </p:spPr>
        <p:txBody>
          <a:bodyPr lIns="0" tIns="0" rIns="0" bIns="0" rtlCol="0" anchor="t">
            <a:spAutoFit/>
          </a:bodyPr>
          <a:lstStyle/>
          <a:p>
            <a:pPr algn="ctr">
              <a:lnSpc>
                <a:spcPts val="3198"/>
              </a:lnSpc>
            </a:pPr>
            <a:r>
              <a:rPr lang="en-US" sz="2284">
                <a:solidFill>
                  <a:srgbClr val="F5E6CA"/>
                </a:solidFill>
                <a:latin typeface="Hagrid Heavy"/>
              </a:rPr>
              <a:t>USE CASE MODEL</a:t>
            </a:r>
          </a:p>
        </p:txBody>
      </p:sp>
      <p:sp>
        <p:nvSpPr>
          <p:cNvPr id="40" name="TextBox 40"/>
          <p:cNvSpPr txBox="1"/>
          <p:nvPr/>
        </p:nvSpPr>
        <p:spPr>
          <a:xfrm>
            <a:off x="7069697" y="5757295"/>
            <a:ext cx="4151584" cy="408689"/>
          </a:xfrm>
          <a:prstGeom prst="rect">
            <a:avLst/>
          </a:prstGeom>
        </p:spPr>
        <p:txBody>
          <a:bodyPr lIns="0" tIns="0" rIns="0" bIns="0" rtlCol="0" anchor="t">
            <a:spAutoFit/>
          </a:bodyPr>
          <a:lstStyle/>
          <a:p>
            <a:pPr algn="ctr">
              <a:lnSpc>
                <a:spcPts val="3198"/>
              </a:lnSpc>
            </a:pPr>
            <a:r>
              <a:rPr lang="en-US" sz="2284">
                <a:solidFill>
                  <a:srgbClr val="343F56"/>
                </a:solidFill>
                <a:latin typeface="Hagrid Heavy"/>
              </a:rPr>
              <a:t>RESPONSIBILITY</a:t>
            </a:r>
          </a:p>
        </p:txBody>
      </p:sp>
      <p:sp>
        <p:nvSpPr>
          <p:cNvPr id="41" name="TextBox 41"/>
          <p:cNvSpPr txBox="1"/>
          <p:nvPr/>
        </p:nvSpPr>
        <p:spPr>
          <a:xfrm>
            <a:off x="6209940" y="7704429"/>
            <a:ext cx="5871097" cy="408689"/>
          </a:xfrm>
          <a:prstGeom prst="rect">
            <a:avLst/>
          </a:prstGeom>
        </p:spPr>
        <p:txBody>
          <a:bodyPr lIns="0" tIns="0" rIns="0" bIns="0" rtlCol="0" anchor="t">
            <a:spAutoFit/>
          </a:bodyPr>
          <a:lstStyle/>
          <a:p>
            <a:pPr algn="ctr">
              <a:lnSpc>
                <a:spcPts val="3198"/>
              </a:lnSpc>
            </a:pPr>
            <a:r>
              <a:rPr lang="en-US" sz="2284">
                <a:solidFill>
                  <a:srgbClr val="343F56"/>
                </a:solidFill>
                <a:latin typeface="Hagrid Heavy"/>
              </a:rPr>
              <a:t>NON-FUNC REQUIREMENTS</a:t>
            </a:r>
          </a:p>
        </p:txBody>
      </p:sp>
      <p:sp>
        <p:nvSpPr>
          <p:cNvPr id="42" name="TextBox 42"/>
          <p:cNvSpPr txBox="1"/>
          <p:nvPr/>
        </p:nvSpPr>
        <p:spPr>
          <a:xfrm>
            <a:off x="12561813" y="5757939"/>
            <a:ext cx="4151584" cy="409315"/>
          </a:xfrm>
          <a:prstGeom prst="rect">
            <a:avLst/>
          </a:prstGeom>
        </p:spPr>
        <p:txBody>
          <a:bodyPr lIns="0" tIns="0" rIns="0" bIns="0" rtlCol="0" anchor="t">
            <a:spAutoFit/>
          </a:bodyPr>
          <a:lstStyle/>
          <a:p>
            <a:pPr algn="ctr">
              <a:lnSpc>
                <a:spcPts val="3198"/>
              </a:lnSpc>
            </a:pPr>
            <a:r>
              <a:rPr lang="en-US" sz="2284">
                <a:solidFill>
                  <a:srgbClr val="F5E6CA"/>
                </a:solidFill>
                <a:latin typeface="Hagrid Heavy"/>
              </a:rPr>
              <a:t>PROBLEM STATEMENT</a:t>
            </a:r>
          </a:p>
        </p:txBody>
      </p:sp>
      <p:sp>
        <p:nvSpPr>
          <p:cNvPr id="43" name="TextBox 43"/>
          <p:cNvSpPr txBox="1"/>
          <p:nvPr/>
        </p:nvSpPr>
        <p:spPr>
          <a:xfrm>
            <a:off x="12561813" y="7692809"/>
            <a:ext cx="4151584" cy="409315"/>
          </a:xfrm>
          <a:prstGeom prst="rect">
            <a:avLst/>
          </a:prstGeom>
        </p:spPr>
        <p:txBody>
          <a:bodyPr lIns="0" tIns="0" rIns="0" bIns="0" rtlCol="0" anchor="t">
            <a:spAutoFit/>
          </a:bodyPr>
          <a:lstStyle/>
          <a:p>
            <a:pPr algn="ctr">
              <a:lnSpc>
                <a:spcPts val="3198"/>
              </a:lnSpc>
            </a:pPr>
            <a:r>
              <a:rPr lang="en-US" sz="2284">
                <a:solidFill>
                  <a:srgbClr val="F5E6CA"/>
                </a:solidFill>
                <a:latin typeface="Hagrid Heavy"/>
              </a:rPr>
              <a:t>ARCHITECTURE</a:t>
            </a:r>
          </a:p>
        </p:txBody>
      </p:sp>
      <p:sp>
        <p:nvSpPr>
          <p:cNvPr id="44" name="TextBox 44"/>
          <p:cNvSpPr txBox="1"/>
          <p:nvPr/>
        </p:nvSpPr>
        <p:spPr>
          <a:xfrm>
            <a:off x="902848" y="6711005"/>
            <a:ext cx="5495094" cy="408689"/>
          </a:xfrm>
          <a:prstGeom prst="rect">
            <a:avLst/>
          </a:prstGeom>
        </p:spPr>
        <p:txBody>
          <a:bodyPr lIns="0" tIns="0" rIns="0" bIns="0" rtlCol="0" anchor="t">
            <a:spAutoFit/>
          </a:bodyPr>
          <a:lstStyle/>
          <a:p>
            <a:pPr algn="ctr">
              <a:lnSpc>
                <a:spcPts val="3198"/>
              </a:lnSpc>
            </a:pPr>
            <a:r>
              <a:rPr lang="en-US" sz="2284">
                <a:solidFill>
                  <a:srgbClr val="343F56"/>
                </a:solidFill>
                <a:latin typeface="Hagrid Heavy"/>
              </a:rPr>
              <a:t>PRODUCT POSITION </a:t>
            </a:r>
          </a:p>
        </p:txBody>
      </p:sp>
      <p:sp>
        <p:nvSpPr>
          <p:cNvPr id="45" name="TextBox 45"/>
          <p:cNvSpPr txBox="1"/>
          <p:nvPr/>
        </p:nvSpPr>
        <p:spPr>
          <a:xfrm>
            <a:off x="1948571" y="8659349"/>
            <a:ext cx="3403647" cy="408689"/>
          </a:xfrm>
          <a:prstGeom prst="rect">
            <a:avLst/>
          </a:prstGeom>
        </p:spPr>
        <p:txBody>
          <a:bodyPr lIns="0" tIns="0" rIns="0" bIns="0" rtlCol="0" anchor="t">
            <a:spAutoFit/>
          </a:bodyPr>
          <a:lstStyle/>
          <a:p>
            <a:pPr algn="ctr">
              <a:lnSpc>
                <a:spcPts val="3198"/>
              </a:lnSpc>
            </a:pPr>
            <a:r>
              <a:rPr lang="en-US" sz="2284">
                <a:solidFill>
                  <a:srgbClr val="343F56"/>
                </a:solidFill>
                <a:latin typeface="Hagrid Heavy"/>
              </a:rPr>
              <a:t>PACKAGE DIAGRAM</a:t>
            </a:r>
          </a:p>
        </p:txBody>
      </p:sp>
      <p:sp>
        <p:nvSpPr>
          <p:cNvPr id="46" name="TextBox 46"/>
          <p:cNvSpPr txBox="1"/>
          <p:nvPr/>
        </p:nvSpPr>
        <p:spPr>
          <a:xfrm>
            <a:off x="7448677" y="6711005"/>
            <a:ext cx="3393623" cy="409315"/>
          </a:xfrm>
          <a:prstGeom prst="rect">
            <a:avLst/>
          </a:prstGeom>
        </p:spPr>
        <p:txBody>
          <a:bodyPr lIns="0" tIns="0" rIns="0" bIns="0" rtlCol="0" anchor="t">
            <a:spAutoFit/>
          </a:bodyPr>
          <a:lstStyle/>
          <a:p>
            <a:pPr algn="ctr">
              <a:lnSpc>
                <a:spcPts val="3198"/>
              </a:lnSpc>
            </a:pPr>
            <a:r>
              <a:rPr lang="en-US" sz="2284">
                <a:solidFill>
                  <a:srgbClr val="F5E6CA"/>
                </a:solidFill>
                <a:latin typeface="Hagrid Heavy"/>
              </a:rPr>
              <a:t>USERS</a:t>
            </a:r>
          </a:p>
        </p:txBody>
      </p:sp>
      <p:sp>
        <p:nvSpPr>
          <p:cNvPr id="47" name="TextBox 47"/>
          <p:cNvSpPr txBox="1"/>
          <p:nvPr/>
        </p:nvSpPr>
        <p:spPr>
          <a:xfrm>
            <a:off x="6801316" y="8645876"/>
            <a:ext cx="4688345" cy="409315"/>
          </a:xfrm>
          <a:prstGeom prst="rect">
            <a:avLst/>
          </a:prstGeom>
        </p:spPr>
        <p:txBody>
          <a:bodyPr lIns="0" tIns="0" rIns="0" bIns="0" rtlCol="0" anchor="t">
            <a:spAutoFit/>
          </a:bodyPr>
          <a:lstStyle/>
          <a:p>
            <a:pPr algn="ctr">
              <a:lnSpc>
                <a:spcPts val="3198"/>
              </a:lnSpc>
            </a:pPr>
            <a:r>
              <a:rPr lang="en-US" sz="2284">
                <a:solidFill>
                  <a:srgbClr val="F5E6CA"/>
                </a:solidFill>
                <a:latin typeface="Hagrid Heavy"/>
              </a:rPr>
              <a:t>DESIGN UI</a:t>
            </a:r>
          </a:p>
        </p:txBody>
      </p:sp>
      <p:sp>
        <p:nvSpPr>
          <p:cNvPr id="48" name="TextBox 48"/>
          <p:cNvSpPr txBox="1"/>
          <p:nvPr/>
        </p:nvSpPr>
        <p:spPr>
          <a:xfrm>
            <a:off x="12940793" y="6725122"/>
            <a:ext cx="3393623" cy="408689"/>
          </a:xfrm>
          <a:prstGeom prst="rect">
            <a:avLst/>
          </a:prstGeom>
        </p:spPr>
        <p:txBody>
          <a:bodyPr lIns="0" tIns="0" rIns="0" bIns="0" rtlCol="0" anchor="t">
            <a:spAutoFit/>
          </a:bodyPr>
          <a:lstStyle/>
          <a:p>
            <a:pPr algn="ctr">
              <a:lnSpc>
                <a:spcPts val="3198"/>
              </a:lnSpc>
            </a:pPr>
            <a:r>
              <a:rPr lang="en-US" sz="2284">
                <a:solidFill>
                  <a:srgbClr val="343F56"/>
                </a:solidFill>
                <a:latin typeface="Hagrid Heavy"/>
              </a:rPr>
              <a:t>MARKETS</a:t>
            </a:r>
          </a:p>
        </p:txBody>
      </p:sp>
      <p:sp>
        <p:nvSpPr>
          <p:cNvPr id="49" name="TextBox 49"/>
          <p:cNvSpPr txBox="1"/>
          <p:nvPr/>
        </p:nvSpPr>
        <p:spPr>
          <a:xfrm>
            <a:off x="12940793" y="8659992"/>
            <a:ext cx="3393623" cy="408689"/>
          </a:xfrm>
          <a:prstGeom prst="rect">
            <a:avLst/>
          </a:prstGeom>
        </p:spPr>
        <p:txBody>
          <a:bodyPr lIns="0" tIns="0" rIns="0" bIns="0" rtlCol="0" anchor="t">
            <a:spAutoFit/>
          </a:bodyPr>
          <a:lstStyle/>
          <a:p>
            <a:pPr algn="ctr">
              <a:lnSpc>
                <a:spcPts val="3198"/>
              </a:lnSpc>
            </a:pPr>
            <a:r>
              <a:rPr lang="en-US" sz="2284">
                <a:solidFill>
                  <a:srgbClr val="343F56"/>
                </a:solidFill>
                <a:latin typeface="Hagrid Heavy"/>
              </a:rPr>
              <a:t>SOFTWARE TESTING</a:t>
            </a:r>
          </a:p>
        </p:txBody>
      </p:sp>
      <p:sp>
        <p:nvSpPr>
          <p:cNvPr id="50" name="TextBox 50"/>
          <p:cNvSpPr txBox="1"/>
          <p:nvPr/>
        </p:nvSpPr>
        <p:spPr>
          <a:xfrm>
            <a:off x="4479826" y="2629988"/>
            <a:ext cx="9328348" cy="1302386"/>
          </a:xfrm>
          <a:prstGeom prst="rect">
            <a:avLst/>
          </a:prstGeom>
        </p:spPr>
        <p:txBody>
          <a:bodyPr lIns="0" tIns="0" rIns="0" bIns="0" rtlCol="0" anchor="t">
            <a:spAutoFit/>
          </a:bodyPr>
          <a:lstStyle/>
          <a:p>
            <a:pPr algn="ctr">
              <a:lnSpc>
                <a:spcPts val="10639"/>
              </a:lnSpc>
            </a:pPr>
            <a:r>
              <a:rPr lang="en-US" sz="7599">
                <a:solidFill>
                  <a:srgbClr val="343F56"/>
                </a:solidFill>
                <a:latin typeface="Hagrid Heavy"/>
              </a:rPr>
              <a:t>OVERVIEW</a:t>
            </a:r>
          </a:p>
        </p:txBody>
      </p:sp>
      <p:sp>
        <p:nvSpPr>
          <p:cNvPr id="51" name="TextBox 51"/>
          <p:cNvSpPr txBox="1"/>
          <p:nvPr/>
        </p:nvSpPr>
        <p:spPr>
          <a:xfrm>
            <a:off x="2764520" y="4103824"/>
            <a:ext cx="13200271" cy="464820"/>
          </a:xfrm>
          <a:prstGeom prst="rect">
            <a:avLst/>
          </a:prstGeom>
        </p:spPr>
        <p:txBody>
          <a:bodyPr lIns="0" tIns="0" rIns="0" bIns="0" rtlCol="0" anchor="t">
            <a:spAutoFit/>
          </a:bodyPr>
          <a:lstStyle/>
          <a:p>
            <a:pPr algn="ctr">
              <a:lnSpc>
                <a:spcPts val="3780"/>
              </a:lnSpc>
            </a:pPr>
            <a:r>
              <a:rPr lang="en-US" sz="2700">
                <a:solidFill>
                  <a:srgbClr val="343F56"/>
                </a:solidFill>
                <a:latin typeface="Roboto"/>
              </a:rPr>
              <a:t>An online marketplace and pet care service website - A reliable platform for pet lovers.</a:t>
            </a:r>
          </a:p>
        </p:txBody>
      </p:sp>
      <p:grpSp>
        <p:nvGrpSpPr>
          <p:cNvPr id="52" name="Group 52"/>
          <p:cNvGrpSpPr/>
          <p:nvPr/>
        </p:nvGrpSpPr>
        <p:grpSpPr>
          <a:xfrm>
            <a:off x="6994891" y="739445"/>
            <a:ext cx="4301196" cy="1237563"/>
            <a:chOff x="0" y="0"/>
            <a:chExt cx="5734928" cy="1650084"/>
          </a:xfrm>
        </p:grpSpPr>
        <p:sp>
          <p:nvSpPr>
            <p:cNvPr id="53" name="Freeform 53"/>
            <p:cNvSpPr/>
            <p:nvPr/>
          </p:nvSpPr>
          <p:spPr>
            <a:xfrm>
              <a:off x="2085641" y="0"/>
              <a:ext cx="1128468" cy="1183571"/>
            </a:xfrm>
            <a:custGeom>
              <a:avLst/>
              <a:gdLst/>
              <a:ahLst/>
              <a:cxnLst/>
              <a:rect l="l" t="t" r="r" b="b"/>
              <a:pathLst>
                <a:path w="1128468" h="1183571">
                  <a:moveTo>
                    <a:pt x="0" y="0"/>
                  </a:moveTo>
                  <a:lnTo>
                    <a:pt x="1128468" y="0"/>
                  </a:lnTo>
                  <a:lnTo>
                    <a:pt x="1128468" y="1183571"/>
                  </a:lnTo>
                  <a:lnTo>
                    <a:pt x="0" y="1183571"/>
                  </a:lnTo>
                  <a:lnTo>
                    <a:pt x="0" y="0"/>
                  </a:lnTo>
                  <a:close/>
                </a:path>
              </a:pathLst>
            </a:custGeom>
            <a:blipFill>
              <a:blip r:embed="rId2">
                <a:extLst>
                  <a:ext uri="{96DAC541-7B7A-43D3-8B79-37D633B846F1}">
                    <asvg:svgBlip xmlns:asvg="http://schemas.microsoft.com/office/drawing/2016/SVG/main" r:embed="rId3"/>
                  </a:ext>
                </a:extLst>
              </a:blip>
              <a:stretch>
                <a:fillRect r="-97705" b="-47266"/>
              </a:stretch>
            </a:blipFill>
          </p:spPr>
          <p:txBody>
            <a:bodyPr/>
            <a:lstStyle/>
            <a:p>
              <a:endParaRPr lang="en-US"/>
            </a:p>
          </p:txBody>
        </p:sp>
        <p:sp>
          <p:nvSpPr>
            <p:cNvPr id="54" name="TextBox 54"/>
            <p:cNvSpPr txBox="1"/>
            <p:nvPr/>
          </p:nvSpPr>
          <p:spPr>
            <a:xfrm>
              <a:off x="0" y="1135946"/>
              <a:ext cx="5734928" cy="514138"/>
            </a:xfrm>
            <a:prstGeom prst="rect">
              <a:avLst/>
            </a:prstGeom>
          </p:spPr>
          <p:txBody>
            <a:bodyPr lIns="0" tIns="0" rIns="0" bIns="0" rtlCol="0" anchor="t">
              <a:spAutoFit/>
            </a:bodyPr>
            <a:lstStyle/>
            <a:p>
              <a:pPr algn="ctr">
                <a:lnSpc>
                  <a:spcPts val="3080"/>
                </a:lnSpc>
              </a:pPr>
              <a:r>
                <a:rPr lang="en-US" sz="2200">
                  <a:solidFill>
                    <a:srgbClr val="343F56"/>
                  </a:solidFill>
                  <a:latin typeface="Hagrid Ultra-Bold"/>
                </a:rPr>
                <a:t>CODING KITTENS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7667075" y="8695578"/>
            <a:ext cx="3693472" cy="1348117"/>
            <a:chOff x="0" y="0"/>
            <a:chExt cx="4924629" cy="1797490"/>
          </a:xfrm>
        </p:grpSpPr>
        <p:sp>
          <p:nvSpPr>
            <p:cNvPr id="3" name="Freeform 3"/>
            <p:cNvSpPr/>
            <p:nvPr/>
          </p:nvSpPr>
          <p:spPr>
            <a:xfrm flipH="1">
              <a:off x="0" y="0"/>
              <a:ext cx="4924629" cy="1797490"/>
            </a:xfrm>
            <a:custGeom>
              <a:avLst/>
              <a:gdLst/>
              <a:ahLst/>
              <a:cxnLst/>
              <a:rect l="l" t="t" r="r" b="b"/>
              <a:pathLst>
                <a:path w="4924629" h="1797490">
                  <a:moveTo>
                    <a:pt x="4924629" y="0"/>
                  </a:moveTo>
                  <a:lnTo>
                    <a:pt x="0" y="0"/>
                  </a:lnTo>
                  <a:lnTo>
                    <a:pt x="0" y="1797490"/>
                  </a:lnTo>
                  <a:lnTo>
                    <a:pt x="4924629" y="1797490"/>
                  </a:lnTo>
                  <a:lnTo>
                    <a:pt x="492462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01464" y="514061"/>
              <a:ext cx="3944352" cy="685800"/>
            </a:xfrm>
            <a:prstGeom prst="rect">
              <a:avLst/>
            </a:prstGeom>
          </p:spPr>
          <p:txBody>
            <a:bodyPr lIns="0" tIns="0" rIns="0" bIns="0" rtlCol="0" anchor="t">
              <a:spAutoFit/>
            </a:bodyPr>
            <a:lstStyle/>
            <a:p>
              <a:pPr>
                <a:lnSpc>
                  <a:spcPts val="4200"/>
                </a:lnSpc>
              </a:pPr>
              <a:r>
                <a:rPr lang="en-US" sz="3000">
                  <a:solidFill>
                    <a:srgbClr val="343F56"/>
                  </a:solidFill>
                  <a:latin typeface="Roboto"/>
                </a:rPr>
                <a:t>5. Product page</a:t>
              </a:r>
            </a:p>
          </p:txBody>
        </p:sp>
      </p:grpSp>
      <p:grpSp>
        <p:nvGrpSpPr>
          <p:cNvPr id="5" name="Group 5"/>
          <p:cNvGrpSpPr/>
          <p:nvPr/>
        </p:nvGrpSpPr>
        <p:grpSpPr>
          <a:xfrm>
            <a:off x="-2512721" y="-177427"/>
            <a:ext cx="22902791" cy="11458614"/>
            <a:chOff x="0" y="0"/>
            <a:chExt cx="30537055" cy="15278151"/>
          </a:xfrm>
        </p:grpSpPr>
        <p:sp>
          <p:nvSpPr>
            <p:cNvPr id="6" name="Freeform 6"/>
            <p:cNvSpPr/>
            <p:nvPr/>
          </p:nvSpPr>
          <p:spPr>
            <a:xfrm>
              <a:off x="0" y="0"/>
              <a:ext cx="7645426" cy="7645426"/>
            </a:xfrm>
            <a:custGeom>
              <a:avLst/>
              <a:gdLst/>
              <a:ahLst/>
              <a:cxnLst/>
              <a:rect l="l" t="t" r="r" b="b"/>
              <a:pathLst>
                <a:path w="7645426" h="7645426">
                  <a:moveTo>
                    <a:pt x="0" y="0"/>
                  </a:moveTo>
                  <a:lnTo>
                    <a:pt x="7645426" y="0"/>
                  </a:lnTo>
                  <a:lnTo>
                    <a:pt x="7645426" y="7645426"/>
                  </a:lnTo>
                  <a:lnTo>
                    <a:pt x="0" y="76454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7630752" y="0"/>
              <a:ext cx="7645426" cy="7645426"/>
            </a:xfrm>
            <a:custGeom>
              <a:avLst/>
              <a:gdLst/>
              <a:ahLst/>
              <a:cxnLst/>
              <a:rect l="l" t="t" r="r" b="b"/>
              <a:pathLst>
                <a:path w="7645426" h="7645426">
                  <a:moveTo>
                    <a:pt x="0" y="0"/>
                  </a:moveTo>
                  <a:lnTo>
                    <a:pt x="7645426" y="0"/>
                  </a:lnTo>
                  <a:lnTo>
                    <a:pt x="7645426" y="7645426"/>
                  </a:lnTo>
                  <a:lnTo>
                    <a:pt x="0" y="76454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0" y="7632726"/>
              <a:ext cx="7645426" cy="7645426"/>
            </a:xfrm>
            <a:custGeom>
              <a:avLst/>
              <a:gdLst/>
              <a:ahLst/>
              <a:cxnLst/>
              <a:rect l="l" t="t" r="r" b="b"/>
              <a:pathLst>
                <a:path w="7645426" h="7645426">
                  <a:moveTo>
                    <a:pt x="0" y="0"/>
                  </a:moveTo>
                  <a:lnTo>
                    <a:pt x="7645426" y="0"/>
                  </a:lnTo>
                  <a:lnTo>
                    <a:pt x="7645426" y="7645425"/>
                  </a:lnTo>
                  <a:lnTo>
                    <a:pt x="0" y="7645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7630752" y="7632726"/>
              <a:ext cx="7645426" cy="7645426"/>
            </a:xfrm>
            <a:custGeom>
              <a:avLst/>
              <a:gdLst/>
              <a:ahLst/>
              <a:cxnLst/>
              <a:rect l="l" t="t" r="r" b="b"/>
              <a:pathLst>
                <a:path w="7645426" h="7645426">
                  <a:moveTo>
                    <a:pt x="0" y="0"/>
                  </a:moveTo>
                  <a:lnTo>
                    <a:pt x="7645426" y="0"/>
                  </a:lnTo>
                  <a:lnTo>
                    <a:pt x="7645426" y="7645425"/>
                  </a:lnTo>
                  <a:lnTo>
                    <a:pt x="0" y="7645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5263478" y="0"/>
              <a:ext cx="7645426" cy="7645426"/>
            </a:xfrm>
            <a:custGeom>
              <a:avLst/>
              <a:gdLst/>
              <a:ahLst/>
              <a:cxnLst/>
              <a:rect l="l" t="t" r="r" b="b"/>
              <a:pathLst>
                <a:path w="7645426" h="7645426">
                  <a:moveTo>
                    <a:pt x="0" y="0"/>
                  </a:moveTo>
                  <a:lnTo>
                    <a:pt x="7645425" y="0"/>
                  </a:lnTo>
                  <a:lnTo>
                    <a:pt x="7645425" y="7645426"/>
                  </a:lnTo>
                  <a:lnTo>
                    <a:pt x="0" y="76454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22891629" y="0"/>
              <a:ext cx="7645426" cy="7645426"/>
            </a:xfrm>
            <a:custGeom>
              <a:avLst/>
              <a:gdLst/>
              <a:ahLst/>
              <a:cxnLst/>
              <a:rect l="l" t="t" r="r" b="b"/>
              <a:pathLst>
                <a:path w="7645426" h="7645426">
                  <a:moveTo>
                    <a:pt x="0" y="0"/>
                  </a:moveTo>
                  <a:lnTo>
                    <a:pt x="7645426" y="0"/>
                  </a:lnTo>
                  <a:lnTo>
                    <a:pt x="7645426" y="7645426"/>
                  </a:lnTo>
                  <a:lnTo>
                    <a:pt x="0" y="76454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5263478" y="7632726"/>
              <a:ext cx="7645426" cy="7645426"/>
            </a:xfrm>
            <a:custGeom>
              <a:avLst/>
              <a:gdLst/>
              <a:ahLst/>
              <a:cxnLst/>
              <a:rect l="l" t="t" r="r" b="b"/>
              <a:pathLst>
                <a:path w="7645426" h="7645426">
                  <a:moveTo>
                    <a:pt x="0" y="0"/>
                  </a:moveTo>
                  <a:lnTo>
                    <a:pt x="7645425" y="0"/>
                  </a:lnTo>
                  <a:lnTo>
                    <a:pt x="7645425" y="7645425"/>
                  </a:lnTo>
                  <a:lnTo>
                    <a:pt x="0" y="7645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22891629" y="7632726"/>
              <a:ext cx="7645426" cy="7645426"/>
            </a:xfrm>
            <a:custGeom>
              <a:avLst/>
              <a:gdLst/>
              <a:ahLst/>
              <a:cxnLst/>
              <a:rect l="l" t="t" r="r" b="b"/>
              <a:pathLst>
                <a:path w="7645426" h="7645426">
                  <a:moveTo>
                    <a:pt x="0" y="0"/>
                  </a:moveTo>
                  <a:lnTo>
                    <a:pt x="7645426" y="0"/>
                  </a:lnTo>
                  <a:lnTo>
                    <a:pt x="7645426" y="7645425"/>
                  </a:lnTo>
                  <a:lnTo>
                    <a:pt x="0" y="7645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4" name="Group 14"/>
          <p:cNvGrpSpPr/>
          <p:nvPr/>
        </p:nvGrpSpPr>
        <p:grpSpPr>
          <a:xfrm>
            <a:off x="160603" y="243305"/>
            <a:ext cx="5957827" cy="9800391"/>
            <a:chOff x="0" y="0"/>
            <a:chExt cx="7943769" cy="13067188"/>
          </a:xfrm>
        </p:grpSpPr>
        <p:grpSp>
          <p:nvGrpSpPr>
            <p:cNvPr id="15" name="Group 15"/>
            <p:cNvGrpSpPr/>
            <p:nvPr/>
          </p:nvGrpSpPr>
          <p:grpSpPr>
            <a:xfrm>
              <a:off x="0" y="0"/>
              <a:ext cx="7943769" cy="13067188"/>
              <a:chOff x="0" y="0"/>
              <a:chExt cx="1266805" cy="2083845"/>
            </a:xfrm>
          </p:grpSpPr>
          <p:sp>
            <p:nvSpPr>
              <p:cNvPr id="16" name="Freeform 16"/>
              <p:cNvSpPr/>
              <p:nvPr/>
            </p:nvSpPr>
            <p:spPr>
              <a:xfrm>
                <a:off x="0" y="0"/>
                <a:ext cx="1266805" cy="2083845"/>
              </a:xfrm>
              <a:custGeom>
                <a:avLst/>
                <a:gdLst/>
                <a:ahLst/>
                <a:cxnLst/>
                <a:rect l="l" t="t" r="r" b="b"/>
                <a:pathLst>
                  <a:path w="1266805" h="2083845">
                    <a:moveTo>
                      <a:pt x="0" y="0"/>
                    </a:moveTo>
                    <a:lnTo>
                      <a:pt x="1266805" y="0"/>
                    </a:lnTo>
                    <a:lnTo>
                      <a:pt x="1266805" y="2083845"/>
                    </a:lnTo>
                    <a:lnTo>
                      <a:pt x="0" y="2083845"/>
                    </a:lnTo>
                    <a:lnTo>
                      <a:pt x="0" y="0"/>
                    </a:lnTo>
                  </a:path>
                </a:pathLst>
              </a:custGeom>
              <a:solidFill>
                <a:srgbClr val="A1A691"/>
              </a:solidFill>
            </p:spPr>
            <p:txBody>
              <a:bodyPr/>
              <a:lstStyle/>
              <a:p>
                <a:endParaRPr lang="en-US"/>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263014" y="235280"/>
              <a:ext cx="7417741" cy="12596629"/>
            </a:xfrm>
            <a:custGeom>
              <a:avLst/>
              <a:gdLst/>
              <a:ahLst/>
              <a:cxnLst/>
              <a:rect l="l" t="t" r="r" b="b"/>
              <a:pathLst>
                <a:path w="7417741" h="12596629">
                  <a:moveTo>
                    <a:pt x="0" y="0"/>
                  </a:moveTo>
                  <a:lnTo>
                    <a:pt x="7417741" y="0"/>
                  </a:lnTo>
                  <a:lnTo>
                    <a:pt x="7417741" y="12596628"/>
                  </a:lnTo>
                  <a:lnTo>
                    <a:pt x="0" y="12596628"/>
                  </a:lnTo>
                  <a:lnTo>
                    <a:pt x="0" y="0"/>
                  </a:lnTo>
                  <a:close/>
                </a:path>
              </a:pathLst>
            </a:custGeom>
            <a:blipFill>
              <a:blip r:embed="rId6"/>
              <a:stretch>
                <a:fillRect/>
              </a:stretch>
            </a:blipFill>
          </p:spPr>
          <p:txBody>
            <a:bodyPr/>
            <a:lstStyle/>
            <a:p>
              <a:endParaRPr lang="en-US"/>
            </a:p>
          </p:txBody>
        </p:sp>
      </p:grpSp>
      <p:grpSp>
        <p:nvGrpSpPr>
          <p:cNvPr id="19" name="Group 19"/>
          <p:cNvGrpSpPr/>
          <p:nvPr/>
        </p:nvGrpSpPr>
        <p:grpSpPr>
          <a:xfrm>
            <a:off x="6248677" y="243305"/>
            <a:ext cx="9038967" cy="4900195"/>
            <a:chOff x="0" y="0"/>
            <a:chExt cx="12051956" cy="6533594"/>
          </a:xfrm>
        </p:grpSpPr>
        <p:grpSp>
          <p:nvGrpSpPr>
            <p:cNvPr id="20" name="Group 20"/>
            <p:cNvGrpSpPr/>
            <p:nvPr/>
          </p:nvGrpSpPr>
          <p:grpSpPr>
            <a:xfrm>
              <a:off x="0" y="0"/>
              <a:ext cx="12051956" cy="6533594"/>
              <a:chOff x="0" y="0"/>
              <a:chExt cx="2424581" cy="1314411"/>
            </a:xfrm>
          </p:grpSpPr>
          <p:sp>
            <p:nvSpPr>
              <p:cNvPr id="21" name="Freeform 21"/>
              <p:cNvSpPr/>
              <p:nvPr/>
            </p:nvSpPr>
            <p:spPr>
              <a:xfrm>
                <a:off x="0" y="0"/>
                <a:ext cx="2424581" cy="1314411"/>
              </a:xfrm>
              <a:custGeom>
                <a:avLst/>
                <a:gdLst/>
                <a:ahLst/>
                <a:cxnLst/>
                <a:rect l="l" t="t" r="r" b="b"/>
                <a:pathLst>
                  <a:path w="2424581" h="1314411">
                    <a:moveTo>
                      <a:pt x="0" y="0"/>
                    </a:moveTo>
                    <a:lnTo>
                      <a:pt x="2424581" y="0"/>
                    </a:lnTo>
                    <a:lnTo>
                      <a:pt x="2424581" y="1314411"/>
                    </a:lnTo>
                    <a:lnTo>
                      <a:pt x="0" y="1314411"/>
                    </a:lnTo>
                    <a:lnTo>
                      <a:pt x="0" y="0"/>
                    </a:lnTo>
                  </a:path>
                </a:pathLst>
              </a:custGeom>
              <a:solidFill>
                <a:srgbClr val="A1A691"/>
              </a:solidFill>
            </p:spPr>
            <p:txBody>
              <a:bodyPr/>
              <a:lstStyle/>
              <a:p>
                <a:endParaRPr lang="en-US"/>
              </a:p>
            </p:txBody>
          </p:sp>
          <p:sp>
            <p:nvSpPr>
              <p:cNvPr id="22" name="TextBox 22"/>
              <p:cNvSpPr txBox="1"/>
              <p:nvPr/>
            </p:nvSpPr>
            <p:spPr>
              <a:xfrm>
                <a:off x="0" y="-38100"/>
                <a:ext cx="812800" cy="850900"/>
              </a:xfrm>
              <a:prstGeom prst="rect">
                <a:avLst/>
              </a:prstGeom>
            </p:spPr>
            <p:txBody>
              <a:bodyPr lIns="51058" tIns="51058" rIns="51058" bIns="51058" rtlCol="0" anchor="ctr"/>
              <a:lstStyle/>
              <a:p>
                <a:pPr algn="ctr">
                  <a:lnSpc>
                    <a:spcPts val="2659"/>
                  </a:lnSpc>
                </a:pPr>
                <a:endParaRPr/>
              </a:p>
            </p:txBody>
          </p:sp>
        </p:grpSp>
        <p:sp>
          <p:nvSpPr>
            <p:cNvPr id="23" name="Freeform 23"/>
            <p:cNvSpPr/>
            <p:nvPr/>
          </p:nvSpPr>
          <p:spPr>
            <a:xfrm>
              <a:off x="258902" y="223063"/>
              <a:ext cx="11534151" cy="6087469"/>
            </a:xfrm>
            <a:custGeom>
              <a:avLst/>
              <a:gdLst/>
              <a:ahLst/>
              <a:cxnLst/>
              <a:rect l="l" t="t" r="r" b="b"/>
              <a:pathLst>
                <a:path w="11534151" h="6087469">
                  <a:moveTo>
                    <a:pt x="0" y="0"/>
                  </a:moveTo>
                  <a:lnTo>
                    <a:pt x="11534151" y="0"/>
                  </a:lnTo>
                  <a:lnTo>
                    <a:pt x="11534151" y="6087468"/>
                  </a:lnTo>
                  <a:lnTo>
                    <a:pt x="0" y="6087468"/>
                  </a:lnTo>
                  <a:lnTo>
                    <a:pt x="0" y="0"/>
                  </a:lnTo>
                  <a:close/>
                </a:path>
              </a:pathLst>
            </a:custGeom>
            <a:blipFill>
              <a:blip r:embed="rId7"/>
              <a:stretch>
                <a:fillRect/>
              </a:stretch>
            </a:blipFill>
          </p:spPr>
          <p:txBody>
            <a:bodyPr/>
            <a:lstStyle/>
            <a:p>
              <a:endParaRPr lang="en-US"/>
            </a:p>
          </p:txBody>
        </p:sp>
      </p:grpSp>
      <p:grpSp>
        <p:nvGrpSpPr>
          <p:cNvPr id="24" name="Group 24"/>
          <p:cNvGrpSpPr/>
          <p:nvPr/>
        </p:nvGrpSpPr>
        <p:grpSpPr>
          <a:xfrm>
            <a:off x="11135229" y="5213088"/>
            <a:ext cx="6876143" cy="4929023"/>
            <a:chOff x="0" y="0"/>
            <a:chExt cx="9168191" cy="6572030"/>
          </a:xfrm>
        </p:grpSpPr>
        <p:grpSp>
          <p:nvGrpSpPr>
            <p:cNvPr id="25" name="Group 25"/>
            <p:cNvGrpSpPr/>
            <p:nvPr/>
          </p:nvGrpSpPr>
          <p:grpSpPr>
            <a:xfrm>
              <a:off x="0" y="0"/>
              <a:ext cx="9168191" cy="6572030"/>
              <a:chOff x="0" y="0"/>
              <a:chExt cx="1693924" cy="1214255"/>
            </a:xfrm>
          </p:grpSpPr>
          <p:sp>
            <p:nvSpPr>
              <p:cNvPr id="26" name="Freeform 26"/>
              <p:cNvSpPr/>
              <p:nvPr/>
            </p:nvSpPr>
            <p:spPr>
              <a:xfrm>
                <a:off x="0" y="0"/>
                <a:ext cx="1693924" cy="1214255"/>
              </a:xfrm>
              <a:custGeom>
                <a:avLst/>
                <a:gdLst/>
                <a:ahLst/>
                <a:cxnLst/>
                <a:rect l="l" t="t" r="r" b="b"/>
                <a:pathLst>
                  <a:path w="1693924" h="1214255">
                    <a:moveTo>
                      <a:pt x="0" y="0"/>
                    </a:moveTo>
                    <a:lnTo>
                      <a:pt x="1693924" y="0"/>
                    </a:lnTo>
                    <a:lnTo>
                      <a:pt x="1693924" y="1214255"/>
                    </a:lnTo>
                    <a:lnTo>
                      <a:pt x="0" y="1214255"/>
                    </a:lnTo>
                    <a:lnTo>
                      <a:pt x="0" y="0"/>
                    </a:lnTo>
                  </a:path>
                </a:pathLst>
              </a:custGeom>
              <a:solidFill>
                <a:srgbClr val="A1A691"/>
              </a:solidFill>
            </p:spPr>
            <p:txBody>
              <a:bodyPr/>
              <a:lstStyle/>
              <a:p>
                <a:endParaRPr lang="en-US"/>
              </a:p>
            </p:txBody>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28" name="Freeform 28"/>
            <p:cNvSpPr/>
            <p:nvPr/>
          </p:nvSpPr>
          <p:spPr>
            <a:xfrm>
              <a:off x="202643" y="212913"/>
              <a:ext cx="8762905" cy="6146204"/>
            </a:xfrm>
            <a:custGeom>
              <a:avLst/>
              <a:gdLst/>
              <a:ahLst/>
              <a:cxnLst/>
              <a:rect l="l" t="t" r="r" b="b"/>
              <a:pathLst>
                <a:path w="8762905" h="6146204">
                  <a:moveTo>
                    <a:pt x="0" y="0"/>
                  </a:moveTo>
                  <a:lnTo>
                    <a:pt x="8762905" y="0"/>
                  </a:lnTo>
                  <a:lnTo>
                    <a:pt x="8762905" y="6146204"/>
                  </a:lnTo>
                  <a:lnTo>
                    <a:pt x="0" y="6146204"/>
                  </a:lnTo>
                  <a:lnTo>
                    <a:pt x="0" y="0"/>
                  </a:lnTo>
                  <a:close/>
                </a:path>
              </a:pathLst>
            </a:custGeom>
            <a:blipFill>
              <a:blip r:embed="rId8"/>
              <a:stretch>
                <a:fillRect/>
              </a:stretch>
            </a:blipFill>
          </p:spPr>
          <p:txBody>
            <a:bodyPr/>
            <a:lstStyle/>
            <a:p>
              <a:endParaRPr lang="en-US"/>
            </a:p>
          </p:txBody>
        </p:sp>
      </p:grpSp>
      <p:grpSp>
        <p:nvGrpSpPr>
          <p:cNvPr id="29" name="Group 29"/>
          <p:cNvGrpSpPr/>
          <p:nvPr/>
        </p:nvGrpSpPr>
        <p:grpSpPr>
          <a:xfrm>
            <a:off x="5693994" y="5213088"/>
            <a:ext cx="3450006" cy="1259252"/>
            <a:chOff x="0" y="0"/>
            <a:chExt cx="4600008" cy="1679003"/>
          </a:xfrm>
        </p:grpSpPr>
        <p:sp>
          <p:nvSpPr>
            <p:cNvPr id="30" name="Freeform 30"/>
            <p:cNvSpPr/>
            <p:nvPr/>
          </p:nvSpPr>
          <p:spPr>
            <a:xfrm>
              <a:off x="0" y="0"/>
              <a:ext cx="4600008" cy="1679003"/>
            </a:xfrm>
            <a:custGeom>
              <a:avLst/>
              <a:gdLst/>
              <a:ahLst/>
              <a:cxnLst/>
              <a:rect l="l" t="t" r="r" b="b"/>
              <a:pathLst>
                <a:path w="4600008" h="1679003">
                  <a:moveTo>
                    <a:pt x="0" y="0"/>
                  </a:moveTo>
                  <a:lnTo>
                    <a:pt x="4600008" y="0"/>
                  </a:lnTo>
                  <a:lnTo>
                    <a:pt x="4600008" y="1679003"/>
                  </a:lnTo>
                  <a:lnTo>
                    <a:pt x="0" y="1679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31"/>
            <p:cNvSpPr txBox="1"/>
            <p:nvPr/>
          </p:nvSpPr>
          <p:spPr>
            <a:xfrm>
              <a:off x="811189" y="474338"/>
              <a:ext cx="3335864" cy="663652"/>
            </a:xfrm>
            <a:prstGeom prst="rect">
              <a:avLst/>
            </a:prstGeom>
          </p:spPr>
          <p:txBody>
            <a:bodyPr lIns="0" tIns="0" rIns="0" bIns="0" rtlCol="0" anchor="t">
              <a:spAutoFit/>
            </a:bodyPr>
            <a:lstStyle/>
            <a:p>
              <a:pPr>
                <a:lnSpc>
                  <a:spcPts val="4196"/>
                </a:lnSpc>
              </a:pPr>
              <a:r>
                <a:rPr lang="en-US" sz="2997">
                  <a:solidFill>
                    <a:srgbClr val="343F56"/>
                  </a:solidFill>
                  <a:latin typeface="Roboto"/>
                </a:rPr>
                <a:t>3. Homepage</a:t>
              </a:r>
            </a:p>
          </p:txBody>
        </p:sp>
      </p:grpSp>
      <p:sp>
        <p:nvSpPr>
          <p:cNvPr id="32" name="Freeform 32"/>
          <p:cNvSpPr/>
          <p:nvPr/>
        </p:nvSpPr>
        <p:spPr>
          <a:xfrm>
            <a:off x="7983759" y="5842714"/>
            <a:ext cx="3060103" cy="3106703"/>
          </a:xfrm>
          <a:custGeom>
            <a:avLst/>
            <a:gdLst/>
            <a:ahLst/>
            <a:cxnLst/>
            <a:rect l="l" t="t" r="r" b="b"/>
            <a:pathLst>
              <a:path w="3060103" h="3106703">
                <a:moveTo>
                  <a:pt x="0" y="0"/>
                </a:moveTo>
                <a:lnTo>
                  <a:pt x="3060103" y="0"/>
                </a:lnTo>
                <a:lnTo>
                  <a:pt x="3060103" y="3106704"/>
                </a:lnTo>
                <a:lnTo>
                  <a:pt x="0" y="31067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33" name="Group 33"/>
          <p:cNvGrpSpPr/>
          <p:nvPr/>
        </p:nvGrpSpPr>
        <p:grpSpPr>
          <a:xfrm>
            <a:off x="15014680" y="1466954"/>
            <a:ext cx="2872787" cy="1048567"/>
            <a:chOff x="0" y="0"/>
            <a:chExt cx="3830383" cy="1398090"/>
          </a:xfrm>
        </p:grpSpPr>
        <p:sp>
          <p:nvSpPr>
            <p:cNvPr id="34" name="Freeform 34"/>
            <p:cNvSpPr/>
            <p:nvPr/>
          </p:nvSpPr>
          <p:spPr>
            <a:xfrm>
              <a:off x="0" y="0"/>
              <a:ext cx="3830383" cy="1398090"/>
            </a:xfrm>
            <a:custGeom>
              <a:avLst/>
              <a:gdLst/>
              <a:ahLst/>
              <a:cxnLst/>
              <a:rect l="l" t="t" r="r" b="b"/>
              <a:pathLst>
                <a:path w="3830383" h="1398090">
                  <a:moveTo>
                    <a:pt x="0" y="0"/>
                  </a:moveTo>
                  <a:lnTo>
                    <a:pt x="3830383" y="0"/>
                  </a:lnTo>
                  <a:lnTo>
                    <a:pt x="3830383" y="1398090"/>
                  </a:lnTo>
                  <a:lnTo>
                    <a:pt x="0" y="1398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5" name="TextBox 35"/>
            <p:cNvSpPr txBox="1"/>
            <p:nvPr/>
          </p:nvSpPr>
          <p:spPr>
            <a:xfrm>
              <a:off x="868645" y="333881"/>
              <a:ext cx="2246880" cy="663652"/>
            </a:xfrm>
            <a:prstGeom prst="rect">
              <a:avLst/>
            </a:prstGeom>
          </p:spPr>
          <p:txBody>
            <a:bodyPr lIns="0" tIns="0" rIns="0" bIns="0" rtlCol="0" anchor="t">
              <a:spAutoFit/>
            </a:bodyPr>
            <a:lstStyle/>
            <a:p>
              <a:pPr>
                <a:lnSpc>
                  <a:spcPts val="4196"/>
                </a:lnSpc>
              </a:pPr>
              <a:r>
                <a:rPr lang="en-US" sz="2997">
                  <a:solidFill>
                    <a:srgbClr val="343F56"/>
                  </a:solidFill>
                  <a:latin typeface="Roboto"/>
                </a:rPr>
                <a:t>4. Log in</a:t>
              </a:r>
            </a:p>
          </p:txBody>
        </p:sp>
      </p:grpSp>
      <p:sp>
        <p:nvSpPr>
          <p:cNvPr id="36" name="Freeform 36"/>
          <p:cNvSpPr/>
          <p:nvPr/>
        </p:nvSpPr>
        <p:spPr>
          <a:xfrm>
            <a:off x="14853184" y="2953775"/>
            <a:ext cx="3034283" cy="2598105"/>
          </a:xfrm>
          <a:custGeom>
            <a:avLst/>
            <a:gdLst/>
            <a:ahLst/>
            <a:cxnLst/>
            <a:rect l="l" t="t" r="r" b="b"/>
            <a:pathLst>
              <a:path w="3034283" h="2598105">
                <a:moveTo>
                  <a:pt x="0" y="0"/>
                </a:moveTo>
                <a:lnTo>
                  <a:pt x="3034283" y="0"/>
                </a:lnTo>
                <a:lnTo>
                  <a:pt x="3034283" y="2598105"/>
                </a:lnTo>
                <a:lnTo>
                  <a:pt x="0" y="25981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37" name="Group 37"/>
          <p:cNvGrpSpPr/>
          <p:nvPr/>
        </p:nvGrpSpPr>
        <p:grpSpPr>
          <a:xfrm>
            <a:off x="15287644" y="243305"/>
            <a:ext cx="2889389" cy="1061309"/>
            <a:chOff x="0" y="0"/>
            <a:chExt cx="3852519" cy="1415079"/>
          </a:xfrm>
        </p:grpSpPr>
        <p:sp>
          <p:nvSpPr>
            <p:cNvPr id="38" name="Freeform 38"/>
            <p:cNvSpPr/>
            <p:nvPr/>
          </p:nvSpPr>
          <p:spPr>
            <a:xfrm>
              <a:off x="1401059" y="0"/>
              <a:ext cx="1050401" cy="1101692"/>
            </a:xfrm>
            <a:custGeom>
              <a:avLst/>
              <a:gdLst/>
              <a:ahLst/>
              <a:cxnLst/>
              <a:rect l="l" t="t" r="r" b="b"/>
              <a:pathLst>
                <a:path w="1050401" h="1101692">
                  <a:moveTo>
                    <a:pt x="0" y="0"/>
                  </a:moveTo>
                  <a:lnTo>
                    <a:pt x="1050401" y="0"/>
                  </a:lnTo>
                  <a:lnTo>
                    <a:pt x="1050401" y="1101692"/>
                  </a:lnTo>
                  <a:lnTo>
                    <a:pt x="0" y="1101692"/>
                  </a:lnTo>
                  <a:lnTo>
                    <a:pt x="0" y="0"/>
                  </a:lnTo>
                  <a:close/>
                </a:path>
              </a:pathLst>
            </a:custGeom>
            <a:blipFill>
              <a:blip r:embed="rId13">
                <a:extLst>
                  <a:ext uri="{96DAC541-7B7A-43D3-8B79-37D633B846F1}">
                    <asvg:svgBlip xmlns:asvg="http://schemas.microsoft.com/office/drawing/2016/SVG/main" r:embed="rId14"/>
                  </a:ext>
                </a:extLst>
              </a:blip>
              <a:stretch>
                <a:fillRect r="-97705" b="-47266"/>
              </a:stretch>
            </a:blipFill>
          </p:spPr>
          <p:txBody>
            <a:bodyPr/>
            <a:lstStyle/>
            <a:p>
              <a:endParaRPr lang="en-US"/>
            </a:p>
          </p:txBody>
        </p:sp>
        <p:sp>
          <p:nvSpPr>
            <p:cNvPr id="39" name="TextBox 39"/>
            <p:cNvSpPr txBox="1"/>
            <p:nvPr/>
          </p:nvSpPr>
          <p:spPr>
            <a:xfrm>
              <a:off x="0" y="1063592"/>
              <a:ext cx="3852519" cy="351487"/>
            </a:xfrm>
            <a:prstGeom prst="rect">
              <a:avLst/>
            </a:prstGeom>
          </p:spPr>
          <p:txBody>
            <a:bodyPr lIns="0" tIns="0" rIns="0" bIns="0" rtlCol="0" anchor="t">
              <a:spAutoFit/>
            </a:bodyPr>
            <a:lstStyle/>
            <a:p>
              <a:pPr algn="ctr">
                <a:lnSpc>
                  <a:spcPts val="2069"/>
                </a:lnSpc>
              </a:pPr>
              <a:r>
                <a:rPr lang="en-US" sz="1477">
                  <a:solidFill>
                    <a:srgbClr val="F5E6CA"/>
                  </a:solidFill>
                  <a:latin typeface="Hagrid Ultra-Bold"/>
                </a:rPr>
                <a:t>CODING KITTENS</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2512721" y="-177427"/>
            <a:ext cx="22902791" cy="11458614"/>
            <a:chOff x="0" y="0"/>
            <a:chExt cx="30537055" cy="15278151"/>
          </a:xfrm>
        </p:grpSpPr>
        <p:sp>
          <p:nvSpPr>
            <p:cNvPr id="3" name="Freeform 3"/>
            <p:cNvSpPr/>
            <p:nvPr/>
          </p:nvSpPr>
          <p:spPr>
            <a:xfrm>
              <a:off x="0" y="0"/>
              <a:ext cx="7645426" cy="7645426"/>
            </a:xfrm>
            <a:custGeom>
              <a:avLst/>
              <a:gdLst/>
              <a:ahLst/>
              <a:cxnLst/>
              <a:rect l="l" t="t" r="r" b="b"/>
              <a:pathLst>
                <a:path w="7645426" h="7645426">
                  <a:moveTo>
                    <a:pt x="0" y="0"/>
                  </a:moveTo>
                  <a:lnTo>
                    <a:pt x="7645426" y="0"/>
                  </a:lnTo>
                  <a:lnTo>
                    <a:pt x="7645426" y="7645426"/>
                  </a:lnTo>
                  <a:lnTo>
                    <a:pt x="0" y="7645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630752" y="0"/>
              <a:ext cx="7645426" cy="7645426"/>
            </a:xfrm>
            <a:custGeom>
              <a:avLst/>
              <a:gdLst/>
              <a:ahLst/>
              <a:cxnLst/>
              <a:rect l="l" t="t" r="r" b="b"/>
              <a:pathLst>
                <a:path w="7645426" h="7645426">
                  <a:moveTo>
                    <a:pt x="0" y="0"/>
                  </a:moveTo>
                  <a:lnTo>
                    <a:pt x="7645426" y="0"/>
                  </a:lnTo>
                  <a:lnTo>
                    <a:pt x="7645426" y="7645426"/>
                  </a:lnTo>
                  <a:lnTo>
                    <a:pt x="0" y="7645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7632726"/>
              <a:ext cx="7645426" cy="7645426"/>
            </a:xfrm>
            <a:custGeom>
              <a:avLst/>
              <a:gdLst/>
              <a:ahLst/>
              <a:cxnLst/>
              <a:rect l="l" t="t" r="r" b="b"/>
              <a:pathLst>
                <a:path w="7645426" h="7645426">
                  <a:moveTo>
                    <a:pt x="0" y="0"/>
                  </a:moveTo>
                  <a:lnTo>
                    <a:pt x="7645426" y="0"/>
                  </a:lnTo>
                  <a:lnTo>
                    <a:pt x="7645426" y="7645425"/>
                  </a:lnTo>
                  <a:lnTo>
                    <a:pt x="0" y="7645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630752" y="7632726"/>
              <a:ext cx="7645426" cy="7645426"/>
            </a:xfrm>
            <a:custGeom>
              <a:avLst/>
              <a:gdLst/>
              <a:ahLst/>
              <a:cxnLst/>
              <a:rect l="l" t="t" r="r" b="b"/>
              <a:pathLst>
                <a:path w="7645426" h="7645426">
                  <a:moveTo>
                    <a:pt x="0" y="0"/>
                  </a:moveTo>
                  <a:lnTo>
                    <a:pt x="7645426" y="0"/>
                  </a:lnTo>
                  <a:lnTo>
                    <a:pt x="7645426" y="7645425"/>
                  </a:lnTo>
                  <a:lnTo>
                    <a:pt x="0" y="7645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263478" y="0"/>
              <a:ext cx="7645426" cy="7645426"/>
            </a:xfrm>
            <a:custGeom>
              <a:avLst/>
              <a:gdLst/>
              <a:ahLst/>
              <a:cxnLst/>
              <a:rect l="l" t="t" r="r" b="b"/>
              <a:pathLst>
                <a:path w="7645426" h="7645426">
                  <a:moveTo>
                    <a:pt x="0" y="0"/>
                  </a:moveTo>
                  <a:lnTo>
                    <a:pt x="7645425" y="0"/>
                  </a:lnTo>
                  <a:lnTo>
                    <a:pt x="7645425" y="7645426"/>
                  </a:lnTo>
                  <a:lnTo>
                    <a:pt x="0" y="7645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22891629" y="0"/>
              <a:ext cx="7645426" cy="7645426"/>
            </a:xfrm>
            <a:custGeom>
              <a:avLst/>
              <a:gdLst/>
              <a:ahLst/>
              <a:cxnLst/>
              <a:rect l="l" t="t" r="r" b="b"/>
              <a:pathLst>
                <a:path w="7645426" h="7645426">
                  <a:moveTo>
                    <a:pt x="0" y="0"/>
                  </a:moveTo>
                  <a:lnTo>
                    <a:pt x="7645426" y="0"/>
                  </a:lnTo>
                  <a:lnTo>
                    <a:pt x="7645426" y="7645426"/>
                  </a:lnTo>
                  <a:lnTo>
                    <a:pt x="0" y="7645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5263478" y="7632726"/>
              <a:ext cx="7645426" cy="7645426"/>
            </a:xfrm>
            <a:custGeom>
              <a:avLst/>
              <a:gdLst/>
              <a:ahLst/>
              <a:cxnLst/>
              <a:rect l="l" t="t" r="r" b="b"/>
              <a:pathLst>
                <a:path w="7645426" h="7645426">
                  <a:moveTo>
                    <a:pt x="0" y="0"/>
                  </a:moveTo>
                  <a:lnTo>
                    <a:pt x="7645425" y="0"/>
                  </a:lnTo>
                  <a:lnTo>
                    <a:pt x="7645425" y="7645425"/>
                  </a:lnTo>
                  <a:lnTo>
                    <a:pt x="0" y="7645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22891629" y="7632726"/>
              <a:ext cx="7645426" cy="7645426"/>
            </a:xfrm>
            <a:custGeom>
              <a:avLst/>
              <a:gdLst/>
              <a:ahLst/>
              <a:cxnLst/>
              <a:rect l="l" t="t" r="r" b="b"/>
              <a:pathLst>
                <a:path w="7645426" h="7645426">
                  <a:moveTo>
                    <a:pt x="0" y="0"/>
                  </a:moveTo>
                  <a:lnTo>
                    <a:pt x="7645426" y="0"/>
                  </a:lnTo>
                  <a:lnTo>
                    <a:pt x="7645426" y="7645425"/>
                  </a:lnTo>
                  <a:lnTo>
                    <a:pt x="0" y="7645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1" name="Group 11"/>
          <p:cNvGrpSpPr/>
          <p:nvPr/>
        </p:nvGrpSpPr>
        <p:grpSpPr>
          <a:xfrm>
            <a:off x="15185542" y="182008"/>
            <a:ext cx="3102458" cy="488014"/>
            <a:chOff x="0" y="0"/>
            <a:chExt cx="4136610" cy="650685"/>
          </a:xfrm>
        </p:grpSpPr>
        <p:sp>
          <p:nvSpPr>
            <p:cNvPr id="12" name="TextBox 12"/>
            <p:cNvSpPr txBox="1"/>
            <p:nvPr/>
          </p:nvSpPr>
          <p:spPr>
            <a:xfrm>
              <a:off x="0" y="75743"/>
              <a:ext cx="4136610" cy="451574"/>
            </a:xfrm>
            <a:prstGeom prst="rect">
              <a:avLst/>
            </a:prstGeom>
          </p:spPr>
          <p:txBody>
            <a:bodyPr lIns="0" tIns="0" rIns="0" bIns="0" rtlCol="0" anchor="t">
              <a:spAutoFit/>
            </a:bodyPr>
            <a:lstStyle/>
            <a:p>
              <a:pPr>
                <a:lnSpc>
                  <a:spcPts val="2666"/>
                </a:lnSpc>
              </a:pPr>
              <a:r>
                <a:rPr lang="en-US" sz="1904">
                  <a:solidFill>
                    <a:srgbClr val="343F56"/>
                  </a:solidFill>
                  <a:latin typeface="Hagrid Ultra-Bold"/>
                </a:rPr>
                <a:t>CODING KITTENS</a:t>
              </a:r>
            </a:p>
          </p:txBody>
        </p:sp>
        <p:sp>
          <p:nvSpPr>
            <p:cNvPr id="13" name="Freeform 13"/>
            <p:cNvSpPr/>
            <p:nvPr/>
          </p:nvSpPr>
          <p:spPr>
            <a:xfrm>
              <a:off x="3114999" y="0"/>
              <a:ext cx="620392" cy="650685"/>
            </a:xfrm>
            <a:custGeom>
              <a:avLst/>
              <a:gdLst/>
              <a:ahLst/>
              <a:cxnLst/>
              <a:rect l="l" t="t" r="r" b="b"/>
              <a:pathLst>
                <a:path w="620392" h="650685">
                  <a:moveTo>
                    <a:pt x="0" y="0"/>
                  </a:moveTo>
                  <a:lnTo>
                    <a:pt x="620392" y="0"/>
                  </a:lnTo>
                  <a:lnTo>
                    <a:pt x="620392" y="650685"/>
                  </a:lnTo>
                  <a:lnTo>
                    <a:pt x="0" y="650685"/>
                  </a:lnTo>
                  <a:lnTo>
                    <a:pt x="0" y="0"/>
                  </a:lnTo>
                  <a:close/>
                </a:path>
              </a:pathLst>
            </a:custGeom>
            <a:blipFill>
              <a:blip r:embed="rId4">
                <a:extLst>
                  <a:ext uri="{96DAC541-7B7A-43D3-8B79-37D633B846F1}">
                    <asvg:svgBlip xmlns:asvg="http://schemas.microsoft.com/office/drawing/2016/SVG/main" r:embed="rId5"/>
                  </a:ext>
                </a:extLst>
              </a:blip>
              <a:stretch>
                <a:fillRect r="-97705" b="-47266"/>
              </a:stretch>
            </a:blipFill>
          </p:spPr>
          <p:txBody>
            <a:bodyPr/>
            <a:lstStyle/>
            <a:p>
              <a:endParaRPr lang="en-US"/>
            </a:p>
          </p:txBody>
        </p:sp>
      </p:grpSp>
      <p:grpSp>
        <p:nvGrpSpPr>
          <p:cNvPr id="14" name="Group 14"/>
          <p:cNvGrpSpPr/>
          <p:nvPr/>
        </p:nvGrpSpPr>
        <p:grpSpPr>
          <a:xfrm>
            <a:off x="419388" y="398003"/>
            <a:ext cx="5715400" cy="9490994"/>
            <a:chOff x="0" y="0"/>
            <a:chExt cx="7620533" cy="12654658"/>
          </a:xfrm>
        </p:grpSpPr>
        <p:grpSp>
          <p:nvGrpSpPr>
            <p:cNvPr id="15" name="Group 15"/>
            <p:cNvGrpSpPr/>
            <p:nvPr/>
          </p:nvGrpSpPr>
          <p:grpSpPr>
            <a:xfrm>
              <a:off x="0" y="0"/>
              <a:ext cx="7620533" cy="12654658"/>
              <a:chOff x="0" y="0"/>
              <a:chExt cx="1040058" cy="1727121"/>
            </a:xfrm>
          </p:grpSpPr>
          <p:sp>
            <p:nvSpPr>
              <p:cNvPr id="16" name="Freeform 16"/>
              <p:cNvSpPr/>
              <p:nvPr/>
            </p:nvSpPr>
            <p:spPr>
              <a:xfrm>
                <a:off x="0" y="0"/>
                <a:ext cx="1040058" cy="1727121"/>
              </a:xfrm>
              <a:custGeom>
                <a:avLst/>
                <a:gdLst/>
                <a:ahLst/>
                <a:cxnLst/>
                <a:rect l="l" t="t" r="r" b="b"/>
                <a:pathLst>
                  <a:path w="1040058" h="1727121">
                    <a:moveTo>
                      <a:pt x="0" y="0"/>
                    </a:moveTo>
                    <a:lnTo>
                      <a:pt x="1040058" y="0"/>
                    </a:lnTo>
                    <a:lnTo>
                      <a:pt x="1040058" y="1727121"/>
                    </a:lnTo>
                    <a:lnTo>
                      <a:pt x="0" y="1727121"/>
                    </a:lnTo>
                    <a:lnTo>
                      <a:pt x="0" y="0"/>
                    </a:lnTo>
                  </a:path>
                </a:pathLst>
              </a:custGeom>
              <a:solidFill>
                <a:srgbClr val="A1A691"/>
              </a:solidFill>
            </p:spPr>
            <p:txBody>
              <a:bodyPr/>
              <a:lstStyle/>
              <a:p>
                <a:endParaRPr lang="en-US"/>
              </a:p>
            </p:txBody>
          </p:sp>
          <p:sp>
            <p:nvSpPr>
              <p:cNvPr id="17" name="TextBox 17"/>
              <p:cNvSpPr txBox="1"/>
              <p:nvPr/>
            </p:nvSpPr>
            <p:spPr>
              <a:xfrm>
                <a:off x="0" y="-38100"/>
                <a:ext cx="812800" cy="850900"/>
              </a:xfrm>
              <a:prstGeom prst="rect">
                <a:avLst/>
              </a:prstGeom>
            </p:spPr>
            <p:txBody>
              <a:bodyPr lIns="62924" tIns="62924" rIns="62924" bIns="62924" rtlCol="0" anchor="ctr"/>
              <a:lstStyle/>
              <a:p>
                <a:pPr algn="ctr">
                  <a:lnSpc>
                    <a:spcPts val="2659"/>
                  </a:lnSpc>
                </a:pPr>
                <a:endParaRPr/>
              </a:p>
            </p:txBody>
          </p:sp>
        </p:grpSp>
        <p:sp>
          <p:nvSpPr>
            <p:cNvPr id="18" name="Freeform 18"/>
            <p:cNvSpPr/>
            <p:nvPr/>
          </p:nvSpPr>
          <p:spPr>
            <a:xfrm>
              <a:off x="311613" y="386001"/>
              <a:ext cx="6997307" cy="11882657"/>
            </a:xfrm>
            <a:custGeom>
              <a:avLst/>
              <a:gdLst/>
              <a:ahLst/>
              <a:cxnLst/>
              <a:rect l="l" t="t" r="r" b="b"/>
              <a:pathLst>
                <a:path w="6997307" h="11882657">
                  <a:moveTo>
                    <a:pt x="0" y="0"/>
                  </a:moveTo>
                  <a:lnTo>
                    <a:pt x="6997307" y="0"/>
                  </a:lnTo>
                  <a:lnTo>
                    <a:pt x="6997307" y="11882657"/>
                  </a:lnTo>
                  <a:lnTo>
                    <a:pt x="0" y="11882657"/>
                  </a:lnTo>
                  <a:lnTo>
                    <a:pt x="0" y="0"/>
                  </a:lnTo>
                  <a:close/>
                </a:path>
              </a:pathLst>
            </a:custGeom>
            <a:blipFill>
              <a:blip r:embed="rId6"/>
              <a:stretch>
                <a:fillRect/>
              </a:stretch>
            </a:blipFill>
          </p:spPr>
          <p:txBody>
            <a:bodyPr/>
            <a:lstStyle/>
            <a:p>
              <a:endParaRPr lang="en-US"/>
            </a:p>
          </p:txBody>
        </p:sp>
      </p:grpSp>
      <p:grpSp>
        <p:nvGrpSpPr>
          <p:cNvPr id="19" name="Group 19"/>
          <p:cNvGrpSpPr/>
          <p:nvPr/>
        </p:nvGrpSpPr>
        <p:grpSpPr>
          <a:xfrm>
            <a:off x="6349268" y="436956"/>
            <a:ext cx="11759900" cy="6451025"/>
            <a:chOff x="0" y="0"/>
            <a:chExt cx="15679866" cy="8601366"/>
          </a:xfrm>
        </p:grpSpPr>
        <p:grpSp>
          <p:nvGrpSpPr>
            <p:cNvPr id="20" name="Group 20"/>
            <p:cNvGrpSpPr/>
            <p:nvPr/>
          </p:nvGrpSpPr>
          <p:grpSpPr>
            <a:xfrm>
              <a:off x="0" y="0"/>
              <a:ext cx="15679866" cy="8601366"/>
              <a:chOff x="0" y="0"/>
              <a:chExt cx="2327566" cy="1276812"/>
            </a:xfrm>
          </p:grpSpPr>
          <p:sp>
            <p:nvSpPr>
              <p:cNvPr id="21" name="Freeform 21"/>
              <p:cNvSpPr/>
              <p:nvPr/>
            </p:nvSpPr>
            <p:spPr>
              <a:xfrm>
                <a:off x="0" y="0"/>
                <a:ext cx="2327566" cy="1276812"/>
              </a:xfrm>
              <a:custGeom>
                <a:avLst/>
                <a:gdLst/>
                <a:ahLst/>
                <a:cxnLst/>
                <a:rect l="l" t="t" r="r" b="b"/>
                <a:pathLst>
                  <a:path w="2327566" h="1276812">
                    <a:moveTo>
                      <a:pt x="0" y="0"/>
                    </a:moveTo>
                    <a:lnTo>
                      <a:pt x="2327566" y="0"/>
                    </a:lnTo>
                    <a:lnTo>
                      <a:pt x="2327566" y="1276812"/>
                    </a:lnTo>
                    <a:lnTo>
                      <a:pt x="0" y="1276812"/>
                    </a:lnTo>
                    <a:lnTo>
                      <a:pt x="0" y="0"/>
                    </a:lnTo>
                  </a:path>
                </a:pathLst>
              </a:custGeom>
              <a:solidFill>
                <a:srgbClr val="A1A691"/>
              </a:solidFill>
            </p:spPr>
            <p:txBody>
              <a:bodyPr/>
              <a:lstStyle/>
              <a:p>
                <a:endParaRPr lang="en-US"/>
              </a:p>
            </p:txBody>
          </p:sp>
          <p:sp>
            <p:nvSpPr>
              <p:cNvPr id="22" name="TextBox 22"/>
              <p:cNvSpPr txBox="1"/>
              <p:nvPr/>
            </p:nvSpPr>
            <p:spPr>
              <a:xfrm>
                <a:off x="0" y="-38100"/>
                <a:ext cx="812800" cy="850900"/>
              </a:xfrm>
              <a:prstGeom prst="rect">
                <a:avLst/>
              </a:prstGeom>
            </p:spPr>
            <p:txBody>
              <a:bodyPr lIns="62924" tIns="62924" rIns="62924" bIns="62924" rtlCol="0" anchor="ctr"/>
              <a:lstStyle/>
              <a:p>
                <a:pPr algn="ctr">
                  <a:lnSpc>
                    <a:spcPts val="2659"/>
                  </a:lnSpc>
                </a:pPr>
                <a:endParaRPr/>
              </a:p>
            </p:txBody>
          </p:sp>
        </p:grpSp>
        <p:sp>
          <p:nvSpPr>
            <p:cNvPr id="23" name="Freeform 23"/>
            <p:cNvSpPr/>
            <p:nvPr/>
          </p:nvSpPr>
          <p:spPr>
            <a:xfrm>
              <a:off x="329742" y="336971"/>
              <a:ext cx="15020382" cy="7927424"/>
            </a:xfrm>
            <a:custGeom>
              <a:avLst/>
              <a:gdLst/>
              <a:ahLst/>
              <a:cxnLst/>
              <a:rect l="l" t="t" r="r" b="b"/>
              <a:pathLst>
                <a:path w="15020382" h="7927424">
                  <a:moveTo>
                    <a:pt x="0" y="0"/>
                  </a:moveTo>
                  <a:lnTo>
                    <a:pt x="15020382" y="0"/>
                  </a:lnTo>
                  <a:lnTo>
                    <a:pt x="15020382" y="7927424"/>
                  </a:lnTo>
                  <a:lnTo>
                    <a:pt x="0" y="7927424"/>
                  </a:lnTo>
                  <a:lnTo>
                    <a:pt x="0" y="0"/>
                  </a:lnTo>
                  <a:close/>
                </a:path>
              </a:pathLst>
            </a:custGeom>
            <a:blipFill>
              <a:blip r:embed="rId7"/>
              <a:stretch>
                <a:fillRect/>
              </a:stretch>
            </a:blipFill>
          </p:spPr>
          <p:txBody>
            <a:bodyPr/>
            <a:lstStyle/>
            <a:p>
              <a:endParaRPr lang="en-US"/>
            </a:p>
          </p:txBody>
        </p:sp>
      </p:grpSp>
      <p:grpSp>
        <p:nvGrpSpPr>
          <p:cNvPr id="24" name="Group 24"/>
          <p:cNvGrpSpPr/>
          <p:nvPr/>
        </p:nvGrpSpPr>
        <p:grpSpPr>
          <a:xfrm>
            <a:off x="5735295" y="7221038"/>
            <a:ext cx="3041480" cy="1110140"/>
            <a:chOff x="0" y="0"/>
            <a:chExt cx="4055307" cy="1480187"/>
          </a:xfrm>
        </p:grpSpPr>
        <p:sp>
          <p:nvSpPr>
            <p:cNvPr id="25" name="Freeform 25"/>
            <p:cNvSpPr/>
            <p:nvPr/>
          </p:nvSpPr>
          <p:spPr>
            <a:xfrm>
              <a:off x="0" y="0"/>
              <a:ext cx="4055307" cy="1480187"/>
            </a:xfrm>
            <a:custGeom>
              <a:avLst/>
              <a:gdLst/>
              <a:ahLst/>
              <a:cxnLst/>
              <a:rect l="l" t="t" r="r" b="b"/>
              <a:pathLst>
                <a:path w="4055307" h="1480187">
                  <a:moveTo>
                    <a:pt x="0" y="0"/>
                  </a:moveTo>
                  <a:lnTo>
                    <a:pt x="4055307" y="0"/>
                  </a:lnTo>
                  <a:lnTo>
                    <a:pt x="4055307" y="1480187"/>
                  </a:lnTo>
                  <a:lnTo>
                    <a:pt x="0" y="14801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TextBox 26"/>
            <p:cNvSpPr txBox="1"/>
            <p:nvPr/>
          </p:nvSpPr>
          <p:spPr>
            <a:xfrm>
              <a:off x="679745" y="409640"/>
              <a:ext cx="3163424" cy="572983"/>
            </a:xfrm>
            <a:prstGeom prst="rect">
              <a:avLst/>
            </a:prstGeom>
          </p:spPr>
          <p:txBody>
            <a:bodyPr lIns="0" tIns="0" rIns="0" bIns="0" rtlCol="0" anchor="t">
              <a:spAutoFit/>
            </a:bodyPr>
            <a:lstStyle/>
            <a:p>
              <a:pPr>
                <a:lnSpc>
                  <a:spcPts val="3591"/>
                </a:lnSpc>
              </a:pPr>
              <a:r>
                <a:rPr lang="en-US" sz="2565">
                  <a:solidFill>
                    <a:srgbClr val="343F56"/>
                  </a:solidFill>
                  <a:latin typeface="Roboto"/>
                </a:rPr>
                <a:t>6. Search page</a:t>
              </a:r>
            </a:p>
          </p:txBody>
        </p:sp>
      </p:grpSp>
      <p:grpSp>
        <p:nvGrpSpPr>
          <p:cNvPr id="27" name="Group 27"/>
          <p:cNvGrpSpPr/>
          <p:nvPr/>
        </p:nvGrpSpPr>
        <p:grpSpPr>
          <a:xfrm>
            <a:off x="13652609" y="6661517"/>
            <a:ext cx="3065866" cy="1119041"/>
            <a:chOff x="0" y="0"/>
            <a:chExt cx="4087822" cy="1492055"/>
          </a:xfrm>
        </p:grpSpPr>
        <p:sp>
          <p:nvSpPr>
            <p:cNvPr id="28" name="Freeform 28"/>
            <p:cNvSpPr/>
            <p:nvPr/>
          </p:nvSpPr>
          <p:spPr>
            <a:xfrm flipH="1" flipV="1">
              <a:off x="0" y="0"/>
              <a:ext cx="4087822" cy="1492055"/>
            </a:xfrm>
            <a:custGeom>
              <a:avLst/>
              <a:gdLst/>
              <a:ahLst/>
              <a:cxnLst/>
              <a:rect l="l" t="t" r="r" b="b"/>
              <a:pathLst>
                <a:path w="4087822" h="1492055">
                  <a:moveTo>
                    <a:pt x="4087822" y="1492055"/>
                  </a:moveTo>
                  <a:lnTo>
                    <a:pt x="0" y="1492055"/>
                  </a:lnTo>
                  <a:lnTo>
                    <a:pt x="0" y="0"/>
                  </a:lnTo>
                  <a:lnTo>
                    <a:pt x="4087822" y="0"/>
                  </a:lnTo>
                  <a:lnTo>
                    <a:pt x="4087822" y="1492055"/>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TextBox 29"/>
            <p:cNvSpPr txBox="1"/>
            <p:nvPr/>
          </p:nvSpPr>
          <p:spPr>
            <a:xfrm>
              <a:off x="715961" y="384400"/>
              <a:ext cx="2655901" cy="586644"/>
            </a:xfrm>
            <a:prstGeom prst="rect">
              <a:avLst/>
            </a:prstGeom>
          </p:spPr>
          <p:txBody>
            <a:bodyPr lIns="0" tIns="0" rIns="0" bIns="0" rtlCol="0" anchor="t">
              <a:spAutoFit/>
            </a:bodyPr>
            <a:lstStyle/>
            <a:p>
              <a:pPr>
                <a:lnSpc>
                  <a:spcPts val="3620"/>
                </a:lnSpc>
              </a:pPr>
              <a:r>
                <a:rPr lang="en-US" sz="2586">
                  <a:solidFill>
                    <a:srgbClr val="343F56"/>
                  </a:solidFill>
                  <a:latin typeface="Roboto"/>
                </a:rPr>
                <a:t>7. Sign up</a:t>
              </a:r>
            </a:p>
          </p:txBody>
        </p:sp>
      </p:grpSp>
      <p:sp>
        <p:nvSpPr>
          <p:cNvPr id="30" name="Freeform 30"/>
          <p:cNvSpPr/>
          <p:nvPr/>
        </p:nvSpPr>
        <p:spPr>
          <a:xfrm>
            <a:off x="8776775" y="7153131"/>
            <a:ext cx="5201441" cy="3133869"/>
          </a:xfrm>
          <a:custGeom>
            <a:avLst/>
            <a:gdLst/>
            <a:ahLst/>
            <a:cxnLst/>
            <a:rect l="l" t="t" r="r" b="b"/>
            <a:pathLst>
              <a:path w="5201441" h="3133869">
                <a:moveTo>
                  <a:pt x="0" y="0"/>
                </a:moveTo>
                <a:lnTo>
                  <a:pt x="5201442" y="0"/>
                </a:lnTo>
                <a:lnTo>
                  <a:pt x="5201442" y="3133869"/>
                </a:lnTo>
                <a:lnTo>
                  <a:pt x="0" y="31338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31" name="Group 31"/>
          <p:cNvGrpSpPr/>
          <p:nvPr/>
        </p:nvGrpSpPr>
        <p:grpSpPr>
          <a:xfrm>
            <a:off x="15405987" y="8678273"/>
            <a:ext cx="3158221" cy="1160054"/>
            <a:chOff x="0" y="0"/>
            <a:chExt cx="4210961" cy="1546739"/>
          </a:xfrm>
        </p:grpSpPr>
        <p:sp>
          <p:nvSpPr>
            <p:cNvPr id="32" name="Freeform 32"/>
            <p:cNvSpPr/>
            <p:nvPr/>
          </p:nvSpPr>
          <p:spPr>
            <a:xfrm>
              <a:off x="1531415" y="0"/>
              <a:ext cx="1148131" cy="1204195"/>
            </a:xfrm>
            <a:custGeom>
              <a:avLst/>
              <a:gdLst/>
              <a:ahLst/>
              <a:cxnLst/>
              <a:rect l="l" t="t" r="r" b="b"/>
              <a:pathLst>
                <a:path w="1148131" h="1204195">
                  <a:moveTo>
                    <a:pt x="0" y="0"/>
                  </a:moveTo>
                  <a:lnTo>
                    <a:pt x="1148131" y="0"/>
                  </a:lnTo>
                  <a:lnTo>
                    <a:pt x="1148131" y="1204195"/>
                  </a:lnTo>
                  <a:lnTo>
                    <a:pt x="0" y="1204195"/>
                  </a:lnTo>
                  <a:lnTo>
                    <a:pt x="0" y="0"/>
                  </a:lnTo>
                  <a:close/>
                </a:path>
              </a:pathLst>
            </a:custGeom>
            <a:blipFill>
              <a:blip r:embed="rId12">
                <a:extLst>
                  <a:ext uri="{96DAC541-7B7A-43D3-8B79-37D633B846F1}">
                    <asvg:svgBlip xmlns:asvg="http://schemas.microsoft.com/office/drawing/2016/SVG/main" r:embed="rId13"/>
                  </a:ext>
                </a:extLst>
              </a:blip>
              <a:stretch>
                <a:fillRect r="-97705" b="-47266"/>
              </a:stretch>
            </a:blipFill>
          </p:spPr>
          <p:txBody>
            <a:bodyPr/>
            <a:lstStyle/>
            <a:p>
              <a:endParaRPr lang="en-US"/>
            </a:p>
          </p:txBody>
        </p:sp>
        <p:sp>
          <p:nvSpPr>
            <p:cNvPr id="33" name="TextBox 33"/>
            <p:cNvSpPr txBox="1"/>
            <p:nvPr/>
          </p:nvSpPr>
          <p:spPr>
            <a:xfrm>
              <a:off x="0" y="1166095"/>
              <a:ext cx="4210961" cy="380644"/>
            </a:xfrm>
            <a:prstGeom prst="rect">
              <a:avLst/>
            </a:prstGeom>
          </p:spPr>
          <p:txBody>
            <a:bodyPr lIns="0" tIns="0" rIns="0" bIns="0" rtlCol="0" anchor="t">
              <a:spAutoFit/>
            </a:bodyPr>
            <a:lstStyle/>
            <a:p>
              <a:pPr algn="ctr">
                <a:lnSpc>
                  <a:spcPts val="2261"/>
                </a:lnSpc>
              </a:pPr>
              <a:r>
                <a:rPr lang="en-US" sz="1615">
                  <a:solidFill>
                    <a:srgbClr val="F5E6CA"/>
                  </a:solidFill>
                  <a:latin typeface="Hagrid Ultra-Bold"/>
                </a:rPr>
                <a:t>CODING KITTENS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E57"/>
        </a:solidFill>
        <a:effectLst/>
      </p:bgPr>
    </p:bg>
    <p:spTree>
      <p:nvGrpSpPr>
        <p:cNvPr id="1" name=""/>
        <p:cNvGrpSpPr/>
        <p:nvPr/>
      </p:nvGrpSpPr>
      <p:grpSpPr>
        <a:xfrm>
          <a:off x="0" y="0"/>
          <a:ext cx="0" cy="0"/>
          <a:chOff x="0" y="0"/>
          <a:chExt cx="0" cy="0"/>
        </a:xfrm>
      </p:grpSpPr>
      <p:grpSp>
        <p:nvGrpSpPr>
          <p:cNvPr id="2" name="Group 2"/>
          <p:cNvGrpSpPr/>
          <p:nvPr/>
        </p:nvGrpSpPr>
        <p:grpSpPr>
          <a:xfrm>
            <a:off x="428486" y="568299"/>
            <a:ext cx="17431027" cy="9150402"/>
            <a:chOff x="0" y="0"/>
            <a:chExt cx="4258258" cy="2235369"/>
          </a:xfrm>
        </p:grpSpPr>
        <p:sp>
          <p:nvSpPr>
            <p:cNvPr id="3" name="Freeform 3"/>
            <p:cNvSpPr/>
            <p:nvPr/>
          </p:nvSpPr>
          <p:spPr>
            <a:xfrm>
              <a:off x="0" y="0"/>
              <a:ext cx="4258258" cy="2235369"/>
            </a:xfrm>
            <a:custGeom>
              <a:avLst/>
              <a:gdLst/>
              <a:ahLst/>
              <a:cxnLst/>
              <a:rect l="l" t="t" r="r" b="b"/>
              <a:pathLst>
                <a:path w="4258258" h="2235369">
                  <a:moveTo>
                    <a:pt x="0" y="0"/>
                  </a:moveTo>
                  <a:lnTo>
                    <a:pt x="4258258" y="0"/>
                  </a:lnTo>
                  <a:lnTo>
                    <a:pt x="4258258" y="2235369"/>
                  </a:lnTo>
                  <a:lnTo>
                    <a:pt x="0" y="2235369"/>
                  </a:lnTo>
                  <a:lnTo>
                    <a:pt x="0" y="0"/>
                  </a:lnTo>
                </a:path>
              </a:pathLst>
            </a:custGeom>
            <a:solidFill>
              <a:srgbClr val="F5E6CA"/>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85477" y="6994743"/>
            <a:ext cx="7977620" cy="2496020"/>
            <a:chOff x="0" y="0"/>
            <a:chExt cx="10636827" cy="3328027"/>
          </a:xfrm>
        </p:grpSpPr>
        <p:sp>
          <p:nvSpPr>
            <p:cNvPr id="6" name="Freeform 6"/>
            <p:cNvSpPr/>
            <p:nvPr/>
          </p:nvSpPr>
          <p:spPr>
            <a:xfrm>
              <a:off x="0" y="1745799"/>
              <a:ext cx="10636827" cy="1582228"/>
            </a:xfrm>
            <a:custGeom>
              <a:avLst/>
              <a:gdLst/>
              <a:ahLst/>
              <a:cxnLst/>
              <a:rect l="l" t="t" r="r" b="b"/>
              <a:pathLst>
                <a:path w="10636827" h="1582228">
                  <a:moveTo>
                    <a:pt x="0" y="0"/>
                  </a:moveTo>
                  <a:lnTo>
                    <a:pt x="10636827" y="0"/>
                  </a:lnTo>
                  <a:lnTo>
                    <a:pt x="10636827" y="1582228"/>
                  </a:lnTo>
                  <a:lnTo>
                    <a:pt x="0" y="15822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082273" y="1956545"/>
              <a:ext cx="1206815" cy="1160736"/>
            </a:xfrm>
            <a:custGeom>
              <a:avLst/>
              <a:gdLst/>
              <a:ahLst/>
              <a:cxnLst/>
              <a:rect l="l" t="t" r="r" b="b"/>
              <a:pathLst>
                <a:path w="1206815" h="1160736">
                  <a:moveTo>
                    <a:pt x="0" y="0"/>
                  </a:moveTo>
                  <a:lnTo>
                    <a:pt x="1206814" y="0"/>
                  </a:lnTo>
                  <a:lnTo>
                    <a:pt x="1206814" y="1160736"/>
                  </a:lnTo>
                  <a:lnTo>
                    <a:pt x="0" y="1160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0" y="0"/>
              <a:ext cx="10636827" cy="1582228"/>
            </a:xfrm>
            <a:custGeom>
              <a:avLst/>
              <a:gdLst/>
              <a:ahLst/>
              <a:cxnLst/>
              <a:rect l="l" t="t" r="r" b="b"/>
              <a:pathLst>
                <a:path w="10636827" h="1582228">
                  <a:moveTo>
                    <a:pt x="0" y="0"/>
                  </a:moveTo>
                  <a:lnTo>
                    <a:pt x="10636827" y="0"/>
                  </a:lnTo>
                  <a:lnTo>
                    <a:pt x="10636827" y="1582228"/>
                  </a:lnTo>
                  <a:lnTo>
                    <a:pt x="0" y="15822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9072005" y="226830"/>
              <a:ext cx="1217082" cy="1128567"/>
            </a:xfrm>
            <a:custGeom>
              <a:avLst/>
              <a:gdLst/>
              <a:ahLst/>
              <a:cxnLst/>
              <a:rect l="l" t="t" r="r" b="b"/>
              <a:pathLst>
                <a:path w="1217082" h="1128567">
                  <a:moveTo>
                    <a:pt x="0" y="0"/>
                  </a:moveTo>
                  <a:lnTo>
                    <a:pt x="1217082" y="0"/>
                  </a:lnTo>
                  <a:lnTo>
                    <a:pt x="1217082" y="1128568"/>
                  </a:lnTo>
                  <a:lnTo>
                    <a:pt x="0" y="11285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1646377" y="196844"/>
              <a:ext cx="6387792" cy="1083765"/>
            </a:xfrm>
            <a:prstGeom prst="rect">
              <a:avLst/>
            </a:prstGeom>
          </p:spPr>
          <p:txBody>
            <a:bodyPr lIns="0" tIns="0" rIns="0" bIns="0" rtlCol="0" anchor="t">
              <a:spAutoFit/>
            </a:bodyPr>
            <a:lstStyle/>
            <a:p>
              <a:pPr>
                <a:lnSpc>
                  <a:spcPts val="6816"/>
                </a:lnSpc>
              </a:pPr>
              <a:r>
                <a:rPr lang="en-US" sz="4869">
                  <a:solidFill>
                    <a:srgbClr val="EDECD5"/>
                  </a:solidFill>
                  <a:latin typeface="Roboto"/>
                </a:rPr>
                <a:t>Google Chrome</a:t>
              </a:r>
            </a:p>
          </p:txBody>
        </p:sp>
        <p:sp>
          <p:nvSpPr>
            <p:cNvPr id="11" name="TextBox 11"/>
            <p:cNvSpPr txBox="1"/>
            <p:nvPr/>
          </p:nvSpPr>
          <p:spPr>
            <a:xfrm>
              <a:off x="1646377" y="1901452"/>
              <a:ext cx="5833021" cy="1089778"/>
            </a:xfrm>
            <a:prstGeom prst="rect">
              <a:avLst/>
            </a:prstGeom>
          </p:spPr>
          <p:txBody>
            <a:bodyPr lIns="0" tIns="0" rIns="0" bIns="0" rtlCol="0" anchor="t">
              <a:spAutoFit/>
            </a:bodyPr>
            <a:lstStyle/>
            <a:p>
              <a:pPr>
                <a:lnSpc>
                  <a:spcPts val="6802"/>
                </a:lnSpc>
              </a:pPr>
              <a:r>
                <a:rPr lang="en-US" sz="4858">
                  <a:solidFill>
                    <a:srgbClr val="EDECD5"/>
                  </a:solidFill>
                  <a:latin typeface="Roboto"/>
                </a:rPr>
                <a:t>Microsoft Edge </a:t>
              </a:r>
            </a:p>
          </p:txBody>
        </p:sp>
      </p:grpSp>
      <p:grpSp>
        <p:nvGrpSpPr>
          <p:cNvPr id="12" name="Group 12"/>
          <p:cNvGrpSpPr/>
          <p:nvPr/>
        </p:nvGrpSpPr>
        <p:grpSpPr>
          <a:xfrm>
            <a:off x="9712770" y="6994743"/>
            <a:ext cx="7962514" cy="2502768"/>
            <a:chOff x="0" y="0"/>
            <a:chExt cx="10616685" cy="3337024"/>
          </a:xfrm>
        </p:grpSpPr>
        <p:sp>
          <p:nvSpPr>
            <p:cNvPr id="13" name="Freeform 13"/>
            <p:cNvSpPr/>
            <p:nvPr/>
          </p:nvSpPr>
          <p:spPr>
            <a:xfrm>
              <a:off x="0" y="1768098"/>
              <a:ext cx="10547401" cy="1568926"/>
            </a:xfrm>
            <a:custGeom>
              <a:avLst/>
              <a:gdLst/>
              <a:ahLst/>
              <a:cxnLst/>
              <a:rect l="l" t="t" r="r" b="b"/>
              <a:pathLst>
                <a:path w="10547401" h="1568926">
                  <a:moveTo>
                    <a:pt x="0" y="0"/>
                  </a:moveTo>
                  <a:lnTo>
                    <a:pt x="10547401" y="0"/>
                  </a:lnTo>
                  <a:lnTo>
                    <a:pt x="10547401" y="1568926"/>
                  </a:lnTo>
                  <a:lnTo>
                    <a:pt x="0" y="15689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9095100" y="1980934"/>
              <a:ext cx="1203892" cy="1203892"/>
            </a:xfrm>
            <a:custGeom>
              <a:avLst/>
              <a:gdLst/>
              <a:ahLst/>
              <a:cxnLst/>
              <a:rect l="l" t="t" r="r" b="b"/>
              <a:pathLst>
                <a:path w="1203892" h="1203892">
                  <a:moveTo>
                    <a:pt x="0" y="0"/>
                  </a:moveTo>
                  <a:lnTo>
                    <a:pt x="1203892" y="0"/>
                  </a:lnTo>
                  <a:lnTo>
                    <a:pt x="1203892" y="1203892"/>
                  </a:lnTo>
                  <a:lnTo>
                    <a:pt x="0" y="12038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1849651" y="1959511"/>
              <a:ext cx="2451230" cy="1081325"/>
            </a:xfrm>
            <a:prstGeom prst="rect">
              <a:avLst/>
            </a:prstGeom>
          </p:spPr>
          <p:txBody>
            <a:bodyPr lIns="0" tIns="0" rIns="0" bIns="0" rtlCol="0" anchor="t">
              <a:spAutoFit/>
            </a:bodyPr>
            <a:lstStyle/>
            <a:p>
              <a:pPr>
                <a:lnSpc>
                  <a:spcPts val="6752"/>
                </a:lnSpc>
              </a:pPr>
              <a:r>
                <a:rPr lang="en-US" sz="4822">
                  <a:solidFill>
                    <a:srgbClr val="EDECD5"/>
                  </a:solidFill>
                  <a:latin typeface="Roboto"/>
                </a:rPr>
                <a:t>Opera</a:t>
              </a:r>
            </a:p>
          </p:txBody>
        </p:sp>
        <p:sp>
          <p:nvSpPr>
            <p:cNvPr id="16" name="Freeform 16"/>
            <p:cNvSpPr/>
            <p:nvPr/>
          </p:nvSpPr>
          <p:spPr>
            <a:xfrm>
              <a:off x="69284" y="0"/>
              <a:ext cx="10547401" cy="1568926"/>
            </a:xfrm>
            <a:custGeom>
              <a:avLst/>
              <a:gdLst/>
              <a:ahLst/>
              <a:cxnLst/>
              <a:rect l="l" t="t" r="r" b="b"/>
              <a:pathLst>
                <a:path w="10547401" h="1568926">
                  <a:moveTo>
                    <a:pt x="0" y="0"/>
                  </a:moveTo>
                  <a:lnTo>
                    <a:pt x="10547401" y="0"/>
                  </a:lnTo>
                  <a:lnTo>
                    <a:pt x="10547401" y="1568926"/>
                  </a:lnTo>
                  <a:lnTo>
                    <a:pt x="0" y="15689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a:off x="8867180" y="36976"/>
              <a:ext cx="1387649" cy="1447353"/>
            </a:xfrm>
            <a:custGeom>
              <a:avLst/>
              <a:gdLst/>
              <a:ahLst/>
              <a:cxnLst/>
              <a:rect l="l" t="t" r="r" b="b"/>
              <a:pathLst>
                <a:path w="1387649" h="1447353">
                  <a:moveTo>
                    <a:pt x="0" y="0"/>
                  </a:moveTo>
                  <a:lnTo>
                    <a:pt x="1387649" y="0"/>
                  </a:lnTo>
                  <a:lnTo>
                    <a:pt x="1387649" y="1447353"/>
                  </a:lnTo>
                  <a:lnTo>
                    <a:pt x="0" y="14473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8" name="TextBox 18"/>
            <p:cNvSpPr txBox="1"/>
            <p:nvPr/>
          </p:nvSpPr>
          <p:spPr>
            <a:xfrm>
              <a:off x="1605544" y="191413"/>
              <a:ext cx="2838307" cy="1081325"/>
            </a:xfrm>
            <a:prstGeom prst="rect">
              <a:avLst/>
            </a:prstGeom>
          </p:spPr>
          <p:txBody>
            <a:bodyPr lIns="0" tIns="0" rIns="0" bIns="0" rtlCol="0" anchor="t">
              <a:spAutoFit/>
            </a:bodyPr>
            <a:lstStyle/>
            <a:p>
              <a:pPr>
                <a:lnSpc>
                  <a:spcPts val="6752"/>
                </a:lnSpc>
              </a:pPr>
              <a:r>
                <a:rPr lang="en-US" sz="4822">
                  <a:solidFill>
                    <a:srgbClr val="EDECD5"/>
                  </a:solidFill>
                  <a:latin typeface="Roboto"/>
                </a:rPr>
                <a:t> Firefox</a:t>
              </a:r>
            </a:p>
          </p:txBody>
        </p:sp>
      </p:grpSp>
      <p:sp>
        <p:nvSpPr>
          <p:cNvPr id="19" name="Freeform 19"/>
          <p:cNvSpPr/>
          <p:nvPr/>
        </p:nvSpPr>
        <p:spPr>
          <a:xfrm>
            <a:off x="5433849" y="2697996"/>
            <a:ext cx="3329249" cy="3169722"/>
          </a:xfrm>
          <a:custGeom>
            <a:avLst/>
            <a:gdLst/>
            <a:ahLst/>
            <a:cxnLst/>
            <a:rect l="l" t="t" r="r" b="b"/>
            <a:pathLst>
              <a:path w="3329249" h="3169722">
                <a:moveTo>
                  <a:pt x="0" y="0"/>
                </a:moveTo>
                <a:lnTo>
                  <a:pt x="3329249" y="0"/>
                </a:lnTo>
                <a:lnTo>
                  <a:pt x="3329249" y="3169723"/>
                </a:lnTo>
                <a:lnTo>
                  <a:pt x="0" y="3169723"/>
                </a:lnTo>
                <a:lnTo>
                  <a:pt x="0" y="0"/>
                </a:lnTo>
                <a:close/>
              </a:path>
            </a:pathLst>
          </a:custGeom>
          <a:blipFill>
            <a:blip r:embed="rId12"/>
            <a:stretch>
              <a:fillRect/>
            </a:stretch>
          </a:blipFill>
        </p:spPr>
        <p:txBody>
          <a:bodyPr/>
          <a:lstStyle/>
          <a:p>
            <a:endParaRPr lang="en-US"/>
          </a:p>
        </p:txBody>
      </p:sp>
      <p:sp>
        <p:nvSpPr>
          <p:cNvPr id="20" name="TextBox 20"/>
          <p:cNvSpPr txBox="1"/>
          <p:nvPr/>
        </p:nvSpPr>
        <p:spPr>
          <a:xfrm>
            <a:off x="5799063" y="1141756"/>
            <a:ext cx="6689874" cy="836002"/>
          </a:xfrm>
          <a:prstGeom prst="rect">
            <a:avLst/>
          </a:prstGeom>
        </p:spPr>
        <p:txBody>
          <a:bodyPr lIns="0" tIns="0" rIns="0" bIns="0" rtlCol="0" anchor="t">
            <a:spAutoFit/>
          </a:bodyPr>
          <a:lstStyle/>
          <a:p>
            <a:pPr>
              <a:lnSpc>
                <a:spcPts val="6531"/>
              </a:lnSpc>
            </a:pPr>
            <a:r>
              <a:rPr lang="en-US" sz="4665">
                <a:solidFill>
                  <a:srgbClr val="333E57"/>
                </a:solidFill>
                <a:latin typeface="Hagrid Ultra-Bold"/>
              </a:rPr>
              <a:t>SOFTWARE TESTING</a:t>
            </a:r>
          </a:p>
        </p:txBody>
      </p:sp>
      <p:sp>
        <p:nvSpPr>
          <p:cNvPr id="21" name="TextBox 21"/>
          <p:cNvSpPr txBox="1"/>
          <p:nvPr/>
        </p:nvSpPr>
        <p:spPr>
          <a:xfrm>
            <a:off x="1457092" y="2082533"/>
            <a:ext cx="4770559" cy="604432"/>
          </a:xfrm>
          <a:prstGeom prst="rect">
            <a:avLst/>
          </a:prstGeom>
        </p:spPr>
        <p:txBody>
          <a:bodyPr lIns="0" tIns="0" rIns="0" bIns="0" rtlCol="0" anchor="t">
            <a:spAutoFit/>
          </a:bodyPr>
          <a:lstStyle/>
          <a:p>
            <a:pPr>
              <a:lnSpc>
                <a:spcPts val="4657"/>
              </a:lnSpc>
            </a:pPr>
            <a:r>
              <a:rPr lang="en-US" sz="3327">
                <a:solidFill>
                  <a:srgbClr val="333E57"/>
                </a:solidFill>
                <a:latin typeface="Hagrid Ultra-Bold"/>
              </a:rPr>
              <a:t>TESTING METHODS</a:t>
            </a:r>
          </a:p>
        </p:txBody>
      </p:sp>
      <p:sp>
        <p:nvSpPr>
          <p:cNvPr id="22" name="TextBox 22"/>
          <p:cNvSpPr txBox="1"/>
          <p:nvPr/>
        </p:nvSpPr>
        <p:spPr>
          <a:xfrm>
            <a:off x="522124" y="2620290"/>
            <a:ext cx="5049457" cy="3258460"/>
          </a:xfrm>
          <a:prstGeom prst="rect">
            <a:avLst/>
          </a:prstGeom>
        </p:spPr>
        <p:txBody>
          <a:bodyPr lIns="0" tIns="0" rIns="0" bIns="0" rtlCol="0" anchor="t">
            <a:spAutoFit/>
          </a:bodyPr>
          <a:lstStyle/>
          <a:p>
            <a:pPr marL="801887" lvl="1" indent="-400943">
              <a:lnSpc>
                <a:spcPts val="5199"/>
              </a:lnSpc>
              <a:buFont typeface="Arial"/>
              <a:buChar char="•"/>
            </a:pPr>
            <a:r>
              <a:rPr lang="en-US" sz="3714">
                <a:solidFill>
                  <a:srgbClr val="343F56"/>
                </a:solidFill>
                <a:latin typeface="Roboto"/>
              </a:rPr>
              <a:t>Manual: Team members test the main functions and then record it via Google sheet</a:t>
            </a:r>
          </a:p>
        </p:txBody>
      </p:sp>
      <p:sp>
        <p:nvSpPr>
          <p:cNvPr id="23" name="TextBox 23"/>
          <p:cNvSpPr txBox="1"/>
          <p:nvPr/>
        </p:nvSpPr>
        <p:spPr>
          <a:xfrm>
            <a:off x="1461238" y="6209112"/>
            <a:ext cx="6657543" cy="604432"/>
          </a:xfrm>
          <a:prstGeom prst="rect">
            <a:avLst/>
          </a:prstGeom>
        </p:spPr>
        <p:txBody>
          <a:bodyPr lIns="0" tIns="0" rIns="0" bIns="0" rtlCol="0" anchor="t">
            <a:spAutoFit/>
          </a:bodyPr>
          <a:lstStyle/>
          <a:p>
            <a:pPr>
              <a:lnSpc>
                <a:spcPts val="4657"/>
              </a:lnSpc>
            </a:pPr>
            <a:r>
              <a:rPr lang="en-US" sz="3327">
                <a:solidFill>
                  <a:srgbClr val="333E57"/>
                </a:solidFill>
                <a:latin typeface="Hagrid Ultra-Bold"/>
              </a:rPr>
              <a:t>TESTING ENVIRONMENTS</a:t>
            </a:r>
          </a:p>
        </p:txBody>
      </p:sp>
      <p:sp>
        <p:nvSpPr>
          <p:cNvPr id="24" name="TextBox 24"/>
          <p:cNvSpPr txBox="1"/>
          <p:nvPr/>
        </p:nvSpPr>
        <p:spPr>
          <a:xfrm>
            <a:off x="10693267" y="2082533"/>
            <a:ext cx="4770559" cy="604432"/>
          </a:xfrm>
          <a:prstGeom prst="rect">
            <a:avLst/>
          </a:prstGeom>
        </p:spPr>
        <p:txBody>
          <a:bodyPr lIns="0" tIns="0" rIns="0" bIns="0" rtlCol="0" anchor="t">
            <a:spAutoFit/>
          </a:bodyPr>
          <a:lstStyle/>
          <a:p>
            <a:pPr>
              <a:lnSpc>
                <a:spcPts val="4657"/>
              </a:lnSpc>
            </a:pPr>
            <a:r>
              <a:rPr lang="en-US" sz="3327">
                <a:solidFill>
                  <a:srgbClr val="333E57"/>
                </a:solidFill>
                <a:latin typeface="Hagrid Ultra-Bold"/>
              </a:rPr>
              <a:t>SUPPORT TOOLS</a:t>
            </a:r>
          </a:p>
        </p:txBody>
      </p:sp>
      <p:grpSp>
        <p:nvGrpSpPr>
          <p:cNvPr id="25" name="Group 25"/>
          <p:cNvGrpSpPr/>
          <p:nvPr/>
        </p:nvGrpSpPr>
        <p:grpSpPr>
          <a:xfrm>
            <a:off x="10282493" y="3278904"/>
            <a:ext cx="2681363" cy="3270524"/>
            <a:chOff x="0" y="0"/>
            <a:chExt cx="3575151" cy="4360699"/>
          </a:xfrm>
        </p:grpSpPr>
        <p:sp>
          <p:nvSpPr>
            <p:cNvPr id="26" name="Freeform 26"/>
            <p:cNvSpPr/>
            <p:nvPr/>
          </p:nvSpPr>
          <p:spPr>
            <a:xfrm>
              <a:off x="0" y="0"/>
              <a:ext cx="3149701" cy="3465970"/>
            </a:xfrm>
            <a:custGeom>
              <a:avLst/>
              <a:gdLst/>
              <a:ahLst/>
              <a:cxnLst/>
              <a:rect l="l" t="t" r="r" b="b"/>
              <a:pathLst>
                <a:path w="3149701" h="3465970">
                  <a:moveTo>
                    <a:pt x="0" y="0"/>
                  </a:moveTo>
                  <a:lnTo>
                    <a:pt x="3149701" y="0"/>
                  </a:lnTo>
                  <a:lnTo>
                    <a:pt x="3149701" y="3465970"/>
                  </a:lnTo>
                  <a:lnTo>
                    <a:pt x="0" y="3465970"/>
                  </a:lnTo>
                  <a:lnTo>
                    <a:pt x="0" y="0"/>
                  </a:lnTo>
                  <a:close/>
                </a:path>
              </a:pathLst>
            </a:custGeom>
            <a:blipFill>
              <a:blip r:embed="rId13"/>
              <a:stretch>
                <a:fillRect/>
              </a:stretch>
            </a:blipFill>
          </p:spPr>
          <p:txBody>
            <a:bodyPr/>
            <a:lstStyle/>
            <a:p>
              <a:endParaRPr lang="en-US"/>
            </a:p>
          </p:txBody>
        </p:sp>
        <p:sp>
          <p:nvSpPr>
            <p:cNvPr id="27" name="TextBox 27"/>
            <p:cNvSpPr txBox="1"/>
            <p:nvPr/>
          </p:nvSpPr>
          <p:spPr>
            <a:xfrm>
              <a:off x="0" y="3543369"/>
              <a:ext cx="3575151" cy="817330"/>
            </a:xfrm>
            <a:prstGeom prst="rect">
              <a:avLst/>
            </a:prstGeom>
          </p:spPr>
          <p:txBody>
            <a:bodyPr lIns="0" tIns="0" rIns="0" bIns="0" rtlCol="0" anchor="t">
              <a:spAutoFit/>
            </a:bodyPr>
            <a:lstStyle/>
            <a:p>
              <a:pPr>
                <a:lnSpc>
                  <a:spcPts val="5193"/>
                </a:lnSpc>
              </a:pPr>
              <a:r>
                <a:rPr lang="en-US" sz="3709">
                  <a:solidFill>
                    <a:srgbClr val="343F56"/>
                  </a:solidFill>
                  <a:latin typeface="Roboto"/>
                </a:rPr>
                <a:t>Google docs</a:t>
              </a:r>
            </a:p>
          </p:txBody>
        </p:sp>
      </p:grpSp>
      <p:grpSp>
        <p:nvGrpSpPr>
          <p:cNvPr id="28" name="Group 28"/>
          <p:cNvGrpSpPr/>
          <p:nvPr/>
        </p:nvGrpSpPr>
        <p:grpSpPr>
          <a:xfrm>
            <a:off x="13735381" y="3208749"/>
            <a:ext cx="3178885" cy="3264210"/>
            <a:chOff x="0" y="0"/>
            <a:chExt cx="4238513" cy="4352280"/>
          </a:xfrm>
        </p:grpSpPr>
        <p:sp>
          <p:nvSpPr>
            <p:cNvPr id="29" name="Freeform 29"/>
            <p:cNvSpPr/>
            <p:nvPr/>
          </p:nvSpPr>
          <p:spPr>
            <a:xfrm>
              <a:off x="922694" y="0"/>
              <a:ext cx="2393126" cy="3267066"/>
            </a:xfrm>
            <a:custGeom>
              <a:avLst/>
              <a:gdLst/>
              <a:ahLst/>
              <a:cxnLst/>
              <a:rect l="l" t="t" r="r" b="b"/>
              <a:pathLst>
                <a:path w="2393126" h="3267066">
                  <a:moveTo>
                    <a:pt x="0" y="0"/>
                  </a:moveTo>
                  <a:lnTo>
                    <a:pt x="2393126" y="0"/>
                  </a:lnTo>
                  <a:lnTo>
                    <a:pt x="2393126" y="3267066"/>
                  </a:lnTo>
                  <a:lnTo>
                    <a:pt x="0" y="32670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30" name="TextBox 30"/>
            <p:cNvSpPr txBox="1"/>
            <p:nvPr/>
          </p:nvSpPr>
          <p:spPr>
            <a:xfrm>
              <a:off x="0" y="3540018"/>
              <a:ext cx="4238513" cy="812262"/>
            </a:xfrm>
            <a:prstGeom prst="rect">
              <a:avLst/>
            </a:prstGeom>
          </p:spPr>
          <p:txBody>
            <a:bodyPr lIns="0" tIns="0" rIns="0" bIns="0" rtlCol="0" anchor="t">
              <a:spAutoFit/>
            </a:bodyPr>
            <a:lstStyle/>
            <a:p>
              <a:pPr>
                <a:lnSpc>
                  <a:spcPts val="5191"/>
                </a:lnSpc>
              </a:pPr>
              <a:r>
                <a:rPr lang="en-US" sz="3708">
                  <a:solidFill>
                    <a:srgbClr val="343F56"/>
                  </a:solidFill>
                  <a:latin typeface="Roboto"/>
                </a:rPr>
                <a:t>Google sheet</a:t>
              </a:r>
            </a:p>
          </p:txBody>
        </p:sp>
      </p:grpSp>
      <p:sp>
        <p:nvSpPr>
          <p:cNvPr id="31" name="Freeform 31"/>
          <p:cNvSpPr/>
          <p:nvPr/>
        </p:nvSpPr>
        <p:spPr>
          <a:xfrm>
            <a:off x="9917055" y="2240131"/>
            <a:ext cx="365437" cy="365437"/>
          </a:xfrm>
          <a:custGeom>
            <a:avLst/>
            <a:gdLst/>
            <a:ahLst/>
            <a:cxnLst/>
            <a:rect l="l" t="t" r="r" b="b"/>
            <a:pathLst>
              <a:path w="365437" h="365437">
                <a:moveTo>
                  <a:pt x="0" y="0"/>
                </a:moveTo>
                <a:lnTo>
                  <a:pt x="365438" y="0"/>
                </a:lnTo>
                <a:lnTo>
                  <a:pt x="365438" y="365437"/>
                </a:lnTo>
                <a:lnTo>
                  <a:pt x="0" y="36543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2" name="Freeform 32"/>
          <p:cNvSpPr/>
          <p:nvPr/>
        </p:nvSpPr>
        <p:spPr>
          <a:xfrm>
            <a:off x="785477" y="2240131"/>
            <a:ext cx="365437" cy="365437"/>
          </a:xfrm>
          <a:custGeom>
            <a:avLst/>
            <a:gdLst/>
            <a:ahLst/>
            <a:cxnLst/>
            <a:rect l="l" t="t" r="r" b="b"/>
            <a:pathLst>
              <a:path w="365437" h="365437">
                <a:moveTo>
                  <a:pt x="0" y="0"/>
                </a:moveTo>
                <a:lnTo>
                  <a:pt x="365437" y="0"/>
                </a:lnTo>
                <a:lnTo>
                  <a:pt x="365437" y="365437"/>
                </a:lnTo>
                <a:lnTo>
                  <a:pt x="0" y="36543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3" name="Freeform 33"/>
          <p:cNvSpPr/>
          <p:nvPr/>
        </p:nvSpPr>
        <p:spPr>
          <a:xfrm>
            <a:off x="785477" y="6366710"/>
            <a:ext cx="365437" cy="365437"/>
          </a:xfrm>
          <a:custGeom>
            <a:avLst/>
            <a:gdLst/>
            <a:ahLst/>
            <a:cxnLst/>
            <a:rect l="l" t="t" r="r" b="b"/>
            <a:pathLst>
              <a:path w="365437" h="365437">
                <a:moveTo>
                  <a:pt x="0" y="0"/>
                </a:moveTo>
                <a:lnTo>
                  <a:pt x="365437" y="0"/>
                </a:lnTo>
                <a:lnTo>
                  <a:pt x="365437" y="365437"/>
                </a:lnTo>
                <a:lnTo>
                  <a:pt x="0" y="36543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34" name="Group 34"/>
          <p:cNvGrpSpPr/>
          <p:nvPr/>
        </p:nvGrpSpPr>
        <p:grpSpPr>
          <a:xfrm>
            <a:off x="785477" y="689907"/>
            <a:ext cx="16473919" cy="792551"/>
            <a:chOff x="0" y="0"/>
            <a:chExt cx="21965225" cy="1056735"/>
          </a:xfrm>
        </p:grpSpPr>
        <p:sp>
          <p:nvSpPr>
            <p:cNvPr id="35" name="AutoShape 35"/>
            <p:cNvSpPr/>
            <p:nvPr/>
          </p:nvSpPr>
          <p:spPr>
            <a:xfrm flipV="1">
              <a:off x="4775861" y="451723"/>
              <a:ext cx="17189236" cy="86804"/>
            </a:xfrm>
            <a:prstGeom prst="line">
              <a:avLst/>
            </a:prstGeom>
            <a:ln w="50800" cap="flat">
              <a:solidFill>
                <a:srgbClr val="343F56"/>
              </a:solidFill>
              <a:prstDash val="solid"/>
              <a:headEnd type="none" w="sm" len="sm"/>
              <a:tailEnd type="none" w="sm" len="sm"/>
            </a:ln>
          </p:spPr>
          <p:txBody>
            <a:bodyPr/>
            <a:lstStyle/>
            <a:p>
              <a:endParaRPr lang="en-US"/>
            </a:p>
          </p:txBody>
        </p:sp>
        <p:sp>
          <p:nvSpPr>
            <p:cNvPr id="36" name="TextBox 36"/>
            <p:cNvSpPr txBox="1"/>
            <p:nvPr/>
          </p:nvSpPr>
          <p:spPr>
            <a:xfrm>
              <a:off x="1121431" y="257646"/>
              <a:ext cx="4777288" cy="514138"/>
            </a:xfrm>
            <a:prstGeom prst="rect">
              <a:avLst/>
            </a:prstGeom>
          </p:spPr>
          <p:txBody>
            <a:bodyPr lIns="0" tIns="0" rIns="0" bIns="0" rtlCol="0" anchor="t">
              <a:spAutoFit/>
            </a:bodyPr>
            <a:lstStyle/>
            <a:p>
              <a:pPr>
                <a:lnSpc>
                  <a:spcPts val="3080"/>
                </a:lnSpc>
              </a:pPr>
              <a:r>
                <a:rPr lang="en-US" sz="2200">
                  <a:solidFill>
                    <a:srgbClr val="343F56"/>
                  </a:solidFill>
                  <a:latin typeface="Hagrid Ultra-Bold"/>
                </a:rPr>
                <a:t>CODING KITTENS</a:t>
              </a:r>
            </a:p>
          </p:txBody>
        </p:sp>
        <p:sp>
          <p:nvSpPr>
            <p:cNvPr id="37" name="Freeform 37"/>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18">
                <a:extLst>
                  <a:ext uri="{96DAC541-7B7A-43D3-8B79-37D633B846F1}">
                    <asvg:svgBlip xmlns:asvg="http://schemas.microsoft.com/office/drawing/2016/SVG/main" r:embed="rId19"/>
                  </a:ext>
                </a:extLst>
              </a:blip>
              <a:stretch>
                <a:fillRect r="-97705" b="-47266"/>
              </a:stretch>
            </a:blipFill>
          </p:spPr>
          <p:txBody>
            <a:bodyP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15185542" y="182008"/>
            <a:ext cx="3102458" cy="488014"/>
            <a:chOff x="0" y="0"/>
            <a:chExt cx="4136610" cy="650685"/>
          </a:xfrm>
        </p:grpSpPr>
        <p:sp>
          <p:nvSpPr>
            <p:cNvPr id="3" name="TextBox 3"/>
            <p:cNvSpPr txBox="1"/>
            <p:nvPr/>
          </p:nvSpPr>
          <p:spPr>
            <a:xfrm>
              <a:off x="0" y="75743"/>
              <a:ext cx="4136610" cy="451574"/>
            </a:xfrm>
            <a:prstGeom prst="rect">
              <a:avLst/>
            </a:prstGeom>
          </p:spPr>
          <p:txBody>
            <a:bodyPr lIns="0" tIns="0" rIns="0" bIns="0" rtlCol="0" anchor="t">
              <a:spAutoFit/>
            </a:bodyPr>
            <a:lstStyle/>
            <a:p>
              <a:pPr>
                <a:lnSpc>
                  <a:spcPts val="2666"/>
                </a:lnSpc>
              </a:pPr>
              <a:r>
                <a:rPr lang="en-US" sz="1904">
                  <a:solidFill>
                    <a:srgbClr val="343F56"/>
                  </a:solidFill>
                  <a:latin typeface="Hagrid Ultra-Bold"/>
                </a:rPr>
                <a:t>CODING KITTENS</a:t>
              </a:r>
            </a:p>
          </p:txBody>
        </p:sp>
        <p:sp>
          <p:nvSpPr>
            <p:cNvPr id="4" name="Freeform 4"/>
            <p:cNvSpPr/>
            <p:nvPr/>
          </p:nvSpPr>
          <p:spPr>
            <a:xfrm>
              <a:off x="3114999" y="0"/>
              <a:ext cx="620392" cy="650685"/>
            </a:xfrm>
            <a:custGeom>
              <a:avLst/>
              <a:gdLst/>
              <a:ahLst/>
              <a:cxnLst/>
              <a:rect l="l" t="t" r="r" b="b"/>
              <a:pathLst>
                <a:path w="620392" h="650685">
                  <a:moveTo>
                    <a:pt x="0" y="0"/>
                  </a:moveTo>
                  <a:lnTo>
                    <a:pt x="620392" y="0"/>
                  </a:lnTo>
                  <a:lnTo>
                    <a:pt x="620392" y="650685"/>
                  </a:lnTo>
                  <a:lnTo>
                    <a:pt x="0" y="650685"/>
                  </a:lnTo>
                  <a:lnTo>
                    <a:pt x="0" y="0"/>
                  </a:lnTo>
                  <a:close/>
                </a:path>
              </a:pathLst>
            </a:custGeom>
            <a:blipFill>
              <a:blip r:embed="rId2">
                <a:extLst>
                  <a:ext uri="{96DAC541-7B7A-43D3-8B79-37D633B846F1}">
                    <asvg:svgBlip xmlns:asvg="http://schemas.microsoft.com/office/drawing/2016/SVG/main" r:embed="rId3"/>
                  </a:ext>
                </a:extLst>
              </a:blip>
              <a:stretch>
                <a:fillRect r="-97705" b="-47266"/>
              </a:stretch>
            </a:blipFill>
          </p:spPr>
          <p:txBody>
            <a:bodyPr/>
            <a:lstStyle/>
            <a:p>
              <a:endParaRPr lang="en-US"/>
            </a:p>
          </p:txBody>
        </p:sp>
      </p:grpSp>
      <p:sp>
        <p:nvSpPr>
          <p:cNvPr id="5" name="Freeform 5"/>
          <p:cNvSpPr/>
          <p:nvPr/>
        </p:nvSpPr>
        <p:spPr>
          <a:xfrm>
            <a:off x="4081463"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259010" y="258510"/>
            <a:ext cx="9769981" cy="9769981"/>
          </a:xfrm>
          <a:custGeom>
            <a:avLst/>
            <a:gdLst/>
            <a:ahLst/>
            <a:cxnLst/>
            <a:rect l="l" t="t" r="r" b="b"/>
            <a:pathLst>
              <a:path w="9769981" h="9769981">
                <a:moveTo>
                  <a:pt x="0" y="0"/>
                </a:moveTo>
                <a:lnTo>
                  <a:pt x="9769980" y="0"/>
                </a:lnTo>
                <a:lnTo>
                  <a:pt x="9769980" y="9769980"/>
                </a:lnTo>
                <a:lnTo>
                  <a:pt x="0" y="9769980"/>
                </a:lnTo>
                <a:lnTo>
                  <a:pt x="0" y="0"/>
                </a:lnTo>
                <a:close/>
              </a:path>
            </a:pathLst>
          </a:custGeom>
          <a:blipFill>
            <a:blip r:embed="rId6">
              <a:extLst>
                <a:ext uri="{96DAC541-7B7A-43D3-8B79-37D633B846F1}">
                  <asvg:svgBlip xmlns:asvg="http://schemas.microsoft.com/office/drawing/2016/SVG/main" r:embed="rId7"/>
                </a:ext>
              </a:extLst>
            </a:blip>
            <a:stretch>
              <a:fillRect t="-1020" b="-1020"/>
            </a:stretch>
          </a:blipFill>
        </p:spPr>
        <p:txBody>
          <a:bodyPr/>
          <a:lstStyle/>
          <a:p>
            <a:endParaRPr lang="en-US"/>
          </a:p>
        </p:txBody>
      </p:sp>
      <p:sp>
        <p:nvSpPr>
          <p:cNvPr id="7" name="Freeform 7"/>
          <p:cNvSpPr/>
          <p:nvPr/>
        </p:nvSpPr>
        <p:spPr>
          <a:xfrm>
            <a:off x="5626462" y="6678712"/>
            <a:ext cx="1802929" cy="1480655"/>
          </a:xfrm>
          <a:custGeom>
            <a:avLst/>
            <a:gdLst/>
            <a:ahLst/>
            <a:cxnLst/>
            <a:rect l="l" t="t" r="r" b="b"/>
            <a:pathLst>
              <a:path w="1802929" h="1480655">
                <a:moveTo>
                  <a:pt x="0" y="0"/>
                </a:moveTo>
                <a:lnTo>
                  <a:pt x="1802928" y="0"/>
                </a:lnTo>
                <a:lnTo>
                  <a:pt x="1802928" y="1480655"/>
                </a:lnTo>
                <a:lnTo>
                  <a:pt x="0" y="14806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4832616" y="3572929"/>
            <a:ext cx="1872001" cy="1696501"/>
          </a:xfrm>
          <a:custGeom>
            <a:avLst/>
            <a:gdLst/>
            <a:ahLst/>
            <a:cxnLst/>
            <a:rect l="l" t="t" r="r" b="b"/>
            <a:pathLst>
              <a:path w="1872001" h="1696501">
                <a:moveTo>
                  <a:pt x="0" y="0"/>
                </a:moveTo>
                <a:lnTo>
                  <a:pt x="1872002" y="0"/>
                </a:lnTo>
                <a:lnTo>
                  <a:pt x="1872002" y="1696501"/>
                </a:lnTo>
                <a:lnTo>
                  <a:pt x="0" y="169650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6842808" y="1228312"/>
            <a:ext cx="1520033" cy="1520033"/>
          </a:xfrm>
          <a:custGeom>
            <a:avLst/>
            <a:gdLst/>
            <a:ahLst/>
            <a:cxnLst/>
            <a:rect l="l" t="t" r="r" b="b"/>
            <a:pathLst>
              <a:path w="1520033" h="1520033">
                <a:moveTo>
                  <a:pt x="0" y="0"/>
                </a:moveTo>
                <a:lnTo>
                  <a:pt x="1520032" y="0"/>
                </a:lnTo>
                <a:lnTo>
                  <a:pt x="1520032" y="1520033"/>
                </a:lnTo>
                <a:lnTo>
                  <a:pt x="0" y="15200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9676004" y="1222750"/>
            <a:ext cx="1939717" cy="1520033"/>
          </a:xfrm>
          <a:custGeom>
            <a:avLst/>
            <a:gdLst/>
            <a:ahLst/>
            <a:cxnLst/>
            <a:rect l="l" t="t" r="r" b="b"/>
            <a:pathLst>
              <a:path w="1939717" h="1520033">
                <a:moveTo>
                  <a:pt x="0" y="0"/>
                </a:moveTo>
                <a:lnTo>
                  <a:pt x="1939717" y="0"/>
                </a:lnTo>
                <a:lnTo>
                  <a:pt x="1939717" y="1520033"/>
                </a:lnTo>
                <a:lnTo>
                  <a:pt x="0" y="152003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1" name="Freeform 11"/>
          <p:cNvSpPr/>
          <p:nvPr/>
        </p:nvSpPr>
        <p:spPr>
          <a:xfrm>
            <a:off x="11984426" y="3431348"/>
            <a:ext cx="1452577" cy="1979662"/>
          </a:xfrm>
          <a:custGeom>
            <a:avLst/>
            <a:gdLst/>
            <a:ahLst/>
            <a:cxnLst/>
            <a:rect l="l" t="t" r="r" b="b"/>
            <a:pathLst>
              <a:path w="1452577" h="1979662">
                <a:moveTo>
                  <a:pt x="0" y="0"/>
                </a:moveTo>
                <a:lnTo>
                  <a:pt x="1452576" y="0"/>
                </a:lnTo>
                <a:lnTo>
                  <a:pt x="1452576" y="1979662"/>
                </a:lnTo>
                <a:lnTo>
                  <a:pt x="0" y="197966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2" name="Freeform 12"/>
          <p:cNvSpPr/>
          <p:nvPr/>
        </p:nvSpPr>
        <p:spPr>
          <a:xfrm>
            <a:off x="8362840" y="7788609"/>
            <a:ext cx="1809153" cy="1784277"/>
          </a:xfrm>
          <a:custGeom>
            <a:avLst/>
            <a:gdLst/>
            <a:ahLst/>
            <a:cxnLst/>
            <a:rect l="l" t="t" r="r" b="b"/>
            <a:pathLst>
              <a:path w="1809153" h="1784277">
                <a:moveTo>
                  <a:pt x="0" y="0"/>
                </a:moveTo>
                <a:lnTo>
                  <a:pt x="1809154" y="0"/>
                </a:lnTo>
                <a:lnTo>
                  <a:pt x="1809154" y="1784278"/>
                </a:lnTo>
                <a:lnTo>
                  <a:pt x="0" y="178427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3" name="TextBox 13"/>
          <p:cNvSpPr txBox="1"/>
          <p:nvPr/>
        </p:nvSpPr>
        <p:spPr>
          <a:xfrm rot="16385821">
            <a:off x="7791304" y="3688119"/>
            <a:ext cx="2884277" cy="2922086"/>
          </a:xfrm>
          <a:prstGeom prst="rect">
            <a:avLst/>
          </a:prstGeom>
        </p:spPr>
        <p:txBody>
          <a:bodyPr lIns="0" tIns="0" rIns="0" bIns="0" rtlCol="0" anchor="t">
            <a:prstTxWarp prst="textCircle">
              <a:avLst>
                <a:gd name="adj" fmla="val 12161343"/>
              </a:avLst>
            </a:prstTxWarp>
            <a:spAutoFit/>
          </a:bodyPr>
          <a:lstStyle/>
          <a:p>
            <a:pPr>
              <a:lnSpc>
                <a:spcPts val="7426"/>
              </a:lnSpc>
            </a:pPr>
            <a:r>
              <a:rPr lang="en-US" sz="5304" spc="1549" dirty="0">
                <a:solidFill>
                  <a:srgbClr val="333E57"/>
                </a:solidFill>
                <a:latin typeface="Hagrid Ultra-Bold"/>
              </a:rPr>
              <a:t>TARGET TEST ITEMS</a:t>
            </a:r>
          </a:p>
        </p:txBody>
      </p:sp>
      <p:grpSp>
        <p:nvGrpSpPr>
          <p:cNvPr id="14" name="Group 14"/>
          <p:cNvGrpSpPr/>
          <p:nvPr/>
        </p:nvGrpSpPr>
        <p:grpSpPr>
          <a:xfrm>
            <a:off x="179835" y="275510"/>
            <a:ext cx="5076086" cy="1506381"/>
            <a:chOff x="0" y="0"/>
            <a:chExt cx="6768115" cy="2008508"/>
          </a:xfrm>
        </p:grpSpPr>
        <p:grpSp>
          <p:nvGrpSpPr>
            <p:cNvPr id="15" name="Group 15"/>
            <p:cNvGrpSpPr/>
            <p:nvPr/>
          </p:nvGrpSpPr>
          <p:grpSpPr>
            <a:xfrm>
              <a:off x="0" y="0"/>
              <a:ext cx="6768115" cy="2008508"/>
              <a:chOff x="0" y="0"/>
              <a:chExt cx="1369306" cy="406356"/>
            </a:xfrm>
          </p:grpSpPr>
          <p:sp>
            <p:nvSpPr>
              <p:cNvPr id="16" name="Freeform 16"/>
              <p:cNvSpPr/>
              <p:nvPr/>
            </p:nvSpPr>
            <p:spPr>
              <a:xfrm>
                <a:off x="0" y="0"/>
                <a:ext cx="1369306" cy="406356"/>
              </a:xfrm>
              <a:custGeom>
                <a:avLst/>
                <a:gdLst/>
                <a:ahLst/>
                <a:cxnLst/>
                <a:rect l="l" t="t" r="r" b="b"/>
                <a:pathLst>
                  <a:path w="1369306" h="406356">
                    <a:moveTo>
                      <a:pt x="1166106" y="0"/>
                    </a:moveTo>
                    <a:cubicBezTo>
                      <a:pt x="1278330" y="0"/>
                      <a:pt x="1369306" y="90966"/>
                      <a:pt x="1369306" y="203178"/>
                    </a:cubicBezTo>
                    <a:cubicBezTo>
                      <a:pt x="1369306" y="315390"/>
                      <a:pt x="1278330" y="406356"/>
                      <a:pt x="1166106" y="406356"/>
                    </a:cubicBezTo>
                    <a:lnTo>
                      <a:pt x="203200" y="406356"/>
                    </a:lnTo>
                    <a:cubicBezTo>
                      <a:pt x="90976" y="406356"/>
                      <a:pt x="0" y="315390"/>
                      <a:pt x="0" y="203178"/>
                    </a:cubicBezTo>
                    <a:cubicBezTo>
                      <a:pt x="0" y="90966"/>
                      <a:pt x="90976" y="0"/>
                      <a:pt x="203200" y="0"/>
                    </a:cubicBezTo>
                    <a:lnTo>
                      <a:pt x="1166106" y="0"/>
                    </a:lnTo>
                  </a:path>
                </a:pathLst>
              </a:custGeom>
              <a:solidFill>
                <a:srgbClr val="F5E6CA"/>
              </a:solidFill>
            </p:spPr>
            <p:txBody>
              <a:bodyPr/>
              <a:lstStyle/>
              <a:p>
                <a:endParaRPr lang="en-US"/>
              </a:p>
            </p:txBody>
          </p:sp>
          <p:sp>
            <p:nvSpPr>
              <p:cNvPr id="17" name="TextBox 17"/>
              <p:cNvSpPr txBox="1"/>
              <p:nvPr/>
            </p:nvSpPr>
            <p:spPr>
              <a:xfrm>
                <a:off x="0" y="-38100"/>
                <a:ext cx="812800" cy="444500"/>
              </a:xfrm>
              <a:prstGeom prst="rect">
                <a:avLst/>
              </a:prstGeom>
            </p:spPr>
            <p:txBody>
              <a:bodyPr lIns="58775" tIns="58775" rIns="58775" bIns="58775" rtlCol="0" anchor="ctr"/>
              <a:lstStyle/>
              <a:p>
                <a:pPr algn="ctr">
                  <a:lnSpc>
                    <a:spcPts val="2660"/>
                  </a:lnSpc>
                </a:pPr>
                <a:endParaRPr/>
              </a:p>
            </p:txBody>
          </p:sp>
        </p:grpSp>
        <p:sp>
          <p:nvSpPr>
            <p:cNvPr id="18" name="TextBox 18"/>
            <p:cNvSpPr txBox="1"/>
            <p:nvPr/>
          </p:nvSpPr>
          <p:spPr>
            <a:xfrm>
              <a:off x="524432" y="563564"/>
              <a:ext cx="5679277" cy="805180"/>
            </a:xfrm>
            <a:prstGeom prst="rect">
              <a:avLst/>
            </a:prstGeom>
          </p:spPr>
          <p:txBody>
            <a:bodyPr lIns="0" tIns="0" rIns="0" bIns="0" rtlCol="0" anchor="t">
              <a:spAutoFit/>
            </a:bodyPr>
            <a:lstStyle/>
            <a:p>
              <a:pPr>
                <a:lnSpc>
                  <a:spcPts val="5040"/>
                </a:lnSpc>
              </a:pPr>
              <a:r>
                <a:rPr lang="en-US" sz="3600">
                  <a:solidFill>
                    <a:srgbClr val="4F6A7F"/>
                  </a:solidFill>
                  <a:latin typeface="Roboto Bold"/>
                </a:rPr>
                <a:t>Check shopping cart</a:t>
              </a:r>
            </a:p>
          </p:txBody>
        </p:sp>
      </p:grpSp>
      <p:grpSp>
        <p:nvGrpSpPr>
          <p:cNvPr id="19" name="Group 19"/>
          <p:cNvGrpSpPr/>
          <p:nvPr/>
        </p:nvGrpSpPr>
        <p:grpSpPr>
          <a:xfrm>
            <a:off x="12930171" y="146805"/>
            <a:ext cx="5136460" cy="1309910"/>
            <a:chOff x="0" y="0"/>
            <a:chExt cx="6848613" cy="1746546"/>
          </a:xfrm>
        </p:grpSpPr>
        <p:grpSp>
          <p:nvGrpSpPr>
            <p:cNvPr id="20" name="Group 20"/>
            <p:cNvGrpSpPr/>
            <p:nvPr/>
          </p:nvGrpSpPr>
          <p:grpSpPr>
            <a:xfrm>
              <a:off x="0" y="0"/>
              <a:ext cx="6848613" cy="1746546"/>
              <a:chOff x="0" y="0"/>
              <a:chExt cx="1603108" cy="408828"/>
            </a:xfrm>
          </p:grpSpPr>
          <p:sp>
            <p:nvSpPr>
              <p:cNvPr id="21" name="Freeform 21"/>
              <p:cNvSpPr/>
              <p:nvPr/>
            </p:nvSpPr>
            <p:spPr>
              <a:xfrm>
                <a:off x="0" y="0"/>
                <a:ext cx="1603108" cy="408828"/>
              </a:xfrm>
              <a:custGeom>
                <a:avLst/>
                <a:gdLst/>
                <a:ahLst/>
                <a:cxnLst/>
                <a:rect l="l" t="t" r="r" b="b"/>
                <a:pathLst>
                  <a:path w="1603108" h="408828">
                    <a:moveTo>
                      <a:pt x="1399908" y="0"/>
                    </a:moveTo>
                    <a:cubicBezTo>
                      <a:pt x="1512133" y="0"/>
                      <a:pt x="1603108" y="91519"/>
                      <a:pt x="1603108" y="204414"/>
                    </a:cubicBezTo>
                    <a:cubicBezTo>
                      <a:pt x="1603108" y="317308"/>
                      <a:pt x="1512133" y="408828"/>
                      <a:pt x="1399908" y="408828"/>
                    </a:cubicBezTo>
                    <a:lnTo>
                      <a:pt x="203200" y="408828"/>
                    </a:lnTo>
                    <a:cubicBezTo>
                      <a:pt x="90976" y="408828"/>
                      <a:pt x="0" y="317308"/>
                      <a:pt x="0" y="204414"/>
                    </a:cubicBezTo>
                    <a:cubicBezTo>
                      <a:pt x="0" y="91519"/>
                      <a:pt x="90976" y="0"/>
                      <a:pt x="203200" y="0"/>
                    </a:cubicBezTo>
                    <a:lnTo>
                      <a:pt x="1399908" y="0"/>
                    </a:lnTo>
                  </a:path>
                </a:pathLst>
              </a:custGeom>
              <a:solidFill>
                <a:srgbClr val="F5E6CA"/>
              </a:solidFill>
            </p:spPr>
            <p:txBody>
              <a:bodyPr/>
              <a:lstStyle/>
              <a:p>
                <a:endParaRPr lang="en-US"/>
              </a:p>
            </p:txBody>
          </p:sp>
          <p:sp>
            <p:nvSpPr>
              <p:cNvPr id="22" name="TextBox 22"/>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33186" y="432583"/>
              <a:ext cx="6182241" cy="805180"/>
            </a:xfrm>
            <a:prstGeom prst="rect">
              <a:avLst/>
            </a:prstGeom>
          </p:spPr>
          <p:txBody>
            <a:bodyPr lIns="0" tIns="0" rIns="0" bIns="0" rtlCol="0" anchor="t">
              <a:spAutoFit/>
            </a:bodyPr>
            <a:lstStyle/>
            <a:p>
              <a:pPr marL="0" lvl="0" indent="0" algn="l">
                <a:lnSpc>
                  <a:spcPts val="5040"/>
                </a:lnSpc>
                <a:spcBef>
                  <a:spcPct val="0"/>
                </a:spcBef>
              </a:pPr>
              <a:r>
                <a:rPr lang="en-US" sz="3600" u="none" strike="noStrike">
                  <a:solidFill>
                    <a:srgbClr val="4F6A7F"/>
                  </a:solidFill>
                  <a:latin typeface="Roboto Bold"/>
                </a:rPr>
                <a:t>Control website status</a:t>
              </a:r>
            </a:p>
          </p:txBody>
        </p:sp>
      </p:grpSp>
      <p:grpSp>
        <p:nvGrpSpPr>
          <p:cNvPr id="24" name="Group 24"/>
          <p:cNvGrpSpPr/>
          <p:nvPr/>
        </p:nvGrpSpPr>
        <p:grpSpPr>
          <a:xfrm>
            <a:off x="418262" y="4568596"/>
            <a:ext cx="2299617" cy="1149808"/>
            <a:chOff x="0" y="0"/>
            <a:chExt cx="3066156" cy="1533078"/>
          </a:xfrm>
        </p:grpSpPr>
        <p:grpSp>
          <p:nvGrpSpPr>
            <p:cNvPr id="25" name="Group 25"/>
            <p:cNvGrpSpPr/>
            <p:nvPr/>
          </p:nvGrpSpPr>
          <p:grpSpPr>
            <a:xfrm>
              <a:off x="0" y="0"/>
              <a:ext cx="3066156" cy="1533078"/>
              <a:chOff x="0" y="0"/>
              <a:chExt cx="812800" cy="406400"/>
            </a:xfrm>
          </p:grpSpPr>
          <p:sp>
            <p:nvSpPr>
              <p:cNvPr id="26" name="Freeform 2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path>
                </a:pathLst>
              </a:custGeom>
              <a:solidFill>
                <a:srgbClr val="F5E6CA"/>
              </a:solidFill>
            </p:spPr>
            <p:txBody>
              <a:bodyPr/>
              <a:lstStyle/>
              <a:p>
                <a:endParaRPr lang="en-US"/>
              </a:p>
            </p:txBody>
          </p:sp>
          <p:sp>
            <p:nvSpPr>
              <p:cNvPr id="27" name="TextBox 27"/>
              <p:cNvSpPr txBox="1"/>
              <p:nvPr/>
            </p:nvSpPr>
            <p:spPr>
              <a:xfrm>
                <a:off x="0" y="-38100"/>
                <a:ext cx="812800" cy="444500"/>
              </a:xfrm>
              <a:prstGeom prst="rect">
                <a:avLst/>
              </a:prstGeom>
            </p:spPr>
            <p:txBody>
              <a:bodyPr lIns="59346" tIns="59346" rIns="59346" bIns="59346" rtlCol="0" anchor="ctr"/>
              <a:lstStyle/>
              <a:p>
                <a:pPr algn="ctr">
                  <a:lnSpc>
                    <a:spcPts val="2660"/>
                  </a:lnSpc>
                </a:pPr>
                <a:endParaRPr/>
              </a:p>
            </p:txBody>
          </p:sp>
        </p:grpSp>
        <p:sp>
          <p:nvSpPr>
            <p:cNvPr id="28" name="TextBox 28"/>
            <p:cNvSpPr txBox="1"/>
            <p:nvPr/>
          </p:nvSpPr>
          <p:spPr>
            <a:xfrm>
              <a:off x="505514" y="289829"/>
              <a:ext cx="2075461" cy="805180"/>
            </a:xfrm>
            <a:prstGeom prst="rect">
              <a:avLst/>
            </a:prstGeom>
          </p:spPr>
          <p:txBody>
            <a:bodyPr lIns="0" tIns="0" rIns="0" bIns="0" rtlCol="0" anchor="t">
              <a:spAutoFit/>
            </a:bodyPr>
            <a:lstStyle/>
            <a:p>
              <a:pPr>
                <a:lnSpc>
                  <a:spcPts val="5040"/>
                </a:lnSpc>
              </a:pPr>
              <a:r>
                <a:rPr lang="en-US" sz="3600">
                  <a:solidFill>
                    <a:srgbClr val="4F6A7F"/>
                  </a:solidFill>
                  <a:latin typeface="Roboto Bold"/>
                </a:rPr>
                <a:t>Sign up</a:t>
              </a:r>
            </a:p>
          </p:txBody>
        </p:sp>
      </p:grpSp>
      <p:grpSp>
        <p:nvGrpSpPr>
          <p:cNvPr id="29" name="Group 29"/>
          <p:cNvGrpSpPr/>
          <p:nvPr/>
        </p:nvGrpSpPr>
        <p:grpSpPr>
          <a:xfrm>
            <a:off x="14739938" y="3247415"/>
            <a:ext cx="3440899" cy="1302131"/>
            <a:chOff x="0" y="0"/>
            <a:chExt cx="4587866" cy="1736175"/>
          </a:xfrm>
        </p:grpSpPr>
        <p:grpSp>
          <p:nvGrpSpPr>
            <p:cNvPr id="30" name="Group 30"/>
            <p:cNvGrpSpPr/>
            <p:nvPr/>
          </p:nvGrpSpPr>
          <p:grpSpPr>
            <a:xfrm>
              <a:off x="0" y="0"/>
              <a:ext cx="4587866" cy="1736175"/>
              <a:chOff x="0" y="0"/>
              <a:chExt cx="1073918" cy="406400"/>
            </a:xfrm>
          </p:grpSpPr>
          <p:sp>
            <p:nvSpPr>
              <p:cNvPr id="31" name="Freeform 31"/>
              <p:cNvSpPr/>
              <p:nvPr/>
            </p:nvSpPr>
            <p:spPr>
              <a:xfrm>
                <a:off x="0" y="0"/>
                <a:ext cx="1073917" cy="406400"/>
              </a:xfrm>
              <a:custGeom>
                <a:avLst/>
                <a:gdLst/>
                <a:ahLst/>
                <a:cxnLst/>
                <a:rect l="l" t="t" r="r" b="b"/>
                <a:pathLst>
                  <a:path w="1073917" h="406400">
                    <a:moveTo>
                      <a:pt x="870717" y="0"/>
                    </a:moveTo>
                    <a:cubicBezTo>
                      <a:pt x="982942" y="0"/>
                      <a:pt x="1073917" y="90976"/>
                      <a:pt x="1073917" y="203200"/>
                    </a:cubicBezTo>
                    <a:cubicBezTo>
                      <a:pt x="1073917" y="315424"/>
                      <a:pt x="982942" y="406400"/>
                      <a:pt x="870717" y="406400"/>
                    </a:cubicBezTo>
                    <a:lnTo>
                      <a:pt x="203200" y="406400"/>
                    </a:lnTo>
                    <a:cubicBezTo>
                      <a:pt x="90976" y="406400"/>
                      <a:pt x="0" y="315424"/>
                      <a:pt x="0" y="203200"/>
                    </a:cubicBezTo>
                    <a:cubicBezTo>
                      <a:pt x="0" y="90976"/>
                      <a:pt x="90976" y="0"/>
                      <a:pt x="203200" y="0"/>
                    </a:cubicBezTo>
                    <a:lnTo>
                      <a:pt x="870717" y="0"/>
                    </a:lnTo>
                  </a:path>
                </a:pathLst>
              </a:custGeom>
              <a:solidFill>
                <a:srgbClr val="F5E6CA"/>
              </a:solidFill>
            </p:spPr>
            <p:txBody>
              <a:bodyPr/>
              <a:lstStyle/>
              <a:p>
                <a:endParaRPr lang="en-US"/>
              </a:p>
            </p:txBody>
          </p:sp>
          <p:sp>
            <p:nvSpPr>
              <p:cNvPr id="32" name="TextBox 32"/>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477994" y="465930"/>
              <a:ext cx="3926160" cy="805180"/>
            </a:xfrm>
            <a:prstGeom prst="rect">
              <a:avLst/>
            </a:prstGeom>
          </p:spPr>
          <p:txBody>
            <a:bodyPr lIns="0" tIns="0" rIns="0" bIns="0" rtlCol="0" anchor="t">
              <a:spAutoFit/>
            </a:bodyPr>
            <a:lstStyle/>
            <a:p>
              <a:pPr marL="0" lvl="0" indent="0" algn="l">
                <a:lnSpc>
                  <a:spcPts val="5040"/>
                </a:lnSpc>
                <a:spcBef>
                  <a:spcPct val="0"/>
                </a:spcBef>
              </a:pPr>
              <a:r>
                <a:rPr lang="en-US" sz="3600" u="none" strike="noStrike">
                  <a:solidFill>
                    <a:srgbClr val="4F6A7F"/>
                  </a:solidFill>
                  <a:latin typeface="Roboto Bold"/>
                </a:rPr>
                <a:t>View product</a:t>
              </a:r>
            </a:p>
          </p:txBody>
        </p:sp>
      </p:grpSp>
      <p:grpSp>
        <p:nvGrpSpPr>
          <p:cNvPr id="34" name="Group 34"/>
          <p:cNvGrpSpPr/>
          <p:nvPr/>
        </p:nvGrpSpPr>
        <p:grpSpPr>
          <a:xfrm>
            <a:off x="2099825" y="8680748"/>
            <a:ext cx="2310208" cy="1155104"/>
            <a:chOff x="0" y="0"/>
            <a:chExt cx="3080277" cy="1540139"/>
          </a:xfrm>
        </p:grpSpPr>
        <p:grpSp>
          <p:nvGrpSpPr>
            <p:cNvPr id="35" name="Group 35"/>
            <p:cNvGrpSpPr/>
            <p:nvPr/>
          </p:nvGrpSpPr>
          <p:grpSpPr>
            <a:xfrm>
              <a:off x="0" y="0"/>
              <a:ext cx="3080277" cy="1540139"/>
              <a:chOff x="0" y="0"/>
              <a:chExt cx="812800" cy="406400"/>
            </a:xfrm>
          </p:grpSpPr>
          <p:sp>
            <p:nvSpPr>
              <p:cNvPr id="36" name="Freeform 36"/>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lnTo>
                      <a:pt x="609600" y="0"/>
                    </a:lnTo>
                  </a:path>
                </a:pathLst>
              </a:custGeom>
              <a:solidFill>
                <a:srgbClr val="F5E6CA"/>
              </a:solidFill>
            </p:spPr>
            <p:txBody>
              <a:bodyPr/>
              <a:lstStyle/>
              <a:p>
                <a:endParaRPr lang="en-US"/>
              </a:p>
            </p:txBody>
          </p:sp>
          <p:sp>
            <p:nvSpPr>
              <p:cNvPr id="37" name="TextBox 37"/>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656989" y="329379"/>
              <a:ext cx="1938675" cy="805180"/>
            </a:xfrm>
            <a:prstGeom prst="rect">
              <a:avLst/>
            </a:prstGeom>
          </p:spPr>
          <p:txBody>
            <a:bodyPr lIns="0" tIns="0" rIns="0" bIns="0" rtlCol="0" anchor="t">
              <a:spAutoFit/>
            </a:bodyPr>
            <a:lstStyle/>
            <a:p>
              <a:pPr>
                <a:lnSpc>
                  <a:spcPts val="5040"/>
                </a:lnSpc>
              </a:pPr>
              <a:r>
                <a:rPr lang="en-US" sz="3600">
                  <a:solidFill>
                    <a:srgbClr val="4F6A7F"/>
                  </a:solidFill>
                  <a:latin typeface="Roboto Bold"/>
                </a:rPr>
                <a:t>Log in</a:t>
              </a:r>
            </a:p>
          </p:txBody>
        </p:sp>
      </p:grpSp>
      <p:grpSp>
        <p:nvGrpSpPr>
          <p:cNvPr id="39" name="Group 39"/>
          <p:cNvGrpSpPr/>
          <p:nvPr/>
        </p:nvGrpSpPr>
        <p:grpSpPr>
          <a:xfrm>
            <a:off x="12995022" y="8771230"/>
            <a:ext cx="4017015" cy="1359948"/>
            <a:chOff x="0" y="0"/>
            <a:chExt cx="5356020" cy="1813264"/>
          </a:xfrm>
        </p:grpSpPr>
        <p:grpSp>
          <p:nvGrpSpPr>
            <p:cNvPr id="40" name="Group 40"/>
            <p:cNvGrpSpPr/>
            <p:nvPr/>
          </p:nvGrpSpPr>
          <p:grpSpPr>
            <a:xfrm>
              <a:off x="0" y="0"/>
              <a:ext cx="5356020" cy="1813264"/>
              <a:chOff x="0" y="0"/>
              <a:chExt cx="1253725" cy="424445"/>
            </a:xfrm>
          </p:grpSpPr>
          <p:sp>
            <p:nvSpPr>
              <p:cNvPr id="41" name="Freeform 41"/>
              <p:cNvSpPr/>
              <p:nvPr/>
            </p:nvSpPr>
            <p:spPr>
              <a:xfrm>
                <a:off x="0" y="0"/>
                <a:ext cx="1253725" cy="424445"/>
              </a:xfrm>
              <a:custGeom>
                <a:avLst/>
                <a:gdLst/>
                <a:ahLst/>
                <a:cxnLst/>
                <a:rect l="l" t="t" r="r" b="b"/>
                <a:pathLst>
                  <a:path w="1253725" h="424445">
                    <a:moveTo>
                      <a:pt x="1050525" y="0"/>
                    </a:moveTo>
                    <a:cubicBezTo>
                      <a:pt x="1162750" y="0"/>
                      <a:pt x="1253725" y="95015"/>
                      <a:pt x="1253725" y="212222"/>
                    </a:cubicBezTo>
                    <a:cubicBezTo>
                      <a:pt x="1253725" y="329430"/>
                      <a:pt x="1162750" y="424445"/>
                      <a:pt x="1050525" y="424445"/>
                    </a:cubicBezTo>
                    <a:lnTo>
                      <a:pt x="203200" y="424445"/>
                    </a:lnTo>
                    <a:cubicBezTo>
                      <a:pt x="90976" y="424445"/>
                      <a:pt x="0" y="329430"/>
                      <a:pt x="0" y="212222"/>
                    </a:cubicBezTo>
                    <a:cubicBezTo>
                      <a:pt x="0" y="95015"/>
                      <a:pt x="90976" y="0"/>
                      <a:pt x="203200" y="0"/>
                    </a:cubicBezTo>
                    <a:lnTo>
                      <a:pt x="1050525" y="0"/>
                    </a:lnTo>
                  </a:path>
                </a:pathLst>
              </a:custGeom>
              <a:solidFill>
                <a:srgbClr val="F5E6CA"/>
              </a:solidFill>
            </p:spPr>
            <p:txBody>
              <a:bodyPr/>
              <a:lstStyle/>
              <a:p>
                <a:endParaRPr lang="en-US"/>
              </a:p>
            </p:txBody>
          </p:sp>
          <p:sp>
            <p:nvSpPr>
              <p:cNvPr id="42" name="TextBox 42"/>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662876" y="465942"/>
              <a:ext cx="4189808" cy="805180"/>
            </a:xfrm>
            <a:prstGeom prst="rect">
              <a:avLst/>
            </a:prstGeom>
          </p:spPr>
          <p:txBody>
            <a:bodyPr lIns="0" tIns="0" rIns="0" bIns="0" rtlCol="0" anchor="t">
              <a:spAutoFit/>
            </a:bodyPr>
            <a:lstStyle/>
            <a:p>
              <a:pPr>
                <a:lnSpc>
                  <a:spcPts val="5040"/>
                </a:lnSpc>
              </a:pPr>
              <a:r>
                <a:rPr lang="en-US" sz="3600">
                  <a:solidFill>
                    <a:srgbClr val="4F6A7F"/>
                  </a:solidFill>
                  <a:latin typeface="Roboto Bold"/>
                </a:rPr>
                <a:t>Search product</a:t>
              </a:r>
            </a:p>
          </p:txBody>
        </p:sp>
      </p:grpSp>
      <p:sp>
        <p:nvSpPr>
          <p:cNvPr id="44" name="AutoShape 44"/>
          <p:cNvSpPr/>
          <p:nvPr/>
        </p:nvSpPr>
        <p:spPr>
          <a:xfrm flipH="1">
            <a:off x="2717878" y="5143500"/>
            <a:ext cx="1541131" cy="0"/>
          </a:xfrm>
          <a:prstGeom prst="line">
            <a:avLst/>
          </a:prstGeom>
          <a:ln w="38100" cap="flat">
            <a:solidFill>
              <a:srgbClr val="F1F0D8"/>
            </a:solidFill>
            <a:prstDash val="solid"/>
            <a:headEnd type="oval" w="lg" len="lg"/>
            <a:tailEnd type="oval" w="lg" len="lg"/>
          </a:ln>
        </p:spPr>
        <p:txBody>
          <a:bodyPr/>
          <a:lstStyle/>
          <a:p>
            <a:endParaRPr lang="en-US"/>
          </a:p>
        </p:txBody>
      </p:sp>
      <p:sp>
        <p:nvSpPr>
          <p:cNvPr id="45" name="AutoShape 45"/>
          <p:cNvSpPr/>
          <p:nvPr/>
        </p:nvSpPr>
        <p:spPr>
          <a:xfrm>
            <a:off x="5255922" y="1028700"/>
            <a:ext cx="1272004" cy="0"/>
          </a:xfrm>
          <a:prstGeom prst="line">
            <a:avLst/>
          </a:prstGeom>
          <a:ln w="38100" cap="flat">
            <a:solidFill>
              <a:srgbClr val="F1F0D8"/>
            </a:solidFill>
            <a:prstDash val="solid"/>
            <a:headEnd type="oval" w="lg" len="lg"/>
            <a:tailEnd type="oval" w="lg" len="lg"/>
          </a:ln>
        </p:spPr>
        <p:txBody>
          <a:bodyPr/>
          <a:lstStyle/>
          <a:p>
            <a:endParaRPr lang="en-US"/>
          </a:p>
        </p:txBody>
      </p:sp>
      <p:sp>
        <p:nvSpPr>
          <p:cNvPr id="46" name="AutoShape 46"/>
          <p:cNvSpPr/>
          <p:nvPr/>
        </p:nvSpPr>
        <p:spPr>
          <a:xfrm flipV="1">
            <a:off x="4410033" y="8771230"/>
            <a:ext cx="1358584" cy="487070"/>
          </a:xfrm>
          <a:prstGeom prst="line">
            <a:avLst/>
          </a:prstGeom>
          <a:ln w="38100" cap="flat">
            <a:solidFill>
              <a:srgbClr val="F1F0D8"/>
            </a:solidFill>
            <a:prstDash val="solid"/>
            <a:headEnd type="oval" w="lg" len="lg"/>
            <a:tailEnd type="oval" w="lg" len="lg"/>
          </a:ln>
        </p:spPr>
        <p:txBody>
          <a:bodyPr/>
          <a:lstStyle/>
          <a:p>
            <a:endParaRPr lang="en-US"/>
          </a:p>
        </p:txBody>
      </p:sp>
      <p:sp>
        <p:nvSpPr>
          <p:cNvPr id="47" name="AutoShape 47"/>
          <p:cNvSpPr/>
          <p:nvPr/>
        </p:nvSpPr>
        <p:spPr>
          <a:xfrm flipH="1">
            <a:off x="10171994" y="9531667"/>
            <a:ext cx="2788138" cy="496823"/>
          </a:xfrm>
          <a:prstGeom prst="line">
            <a:avLst/>
          </a:prstGeom>
          <a:ln w="38100" cap="flat">
            <a:solidFill>
              <a:srgbClr val="F1F0D8"/>
            </a:solidFill>
            <a:prstDash val="solid"/>
            <a:headEnd type="oval" w="lg" len="lg"/>
            <a:tailEnd type="oval" w="lg" len="lg"/>
          </a:ln>
        </p:spPr>
        <p:txBody>
          <a:bodyPr/>
          <a:lstStyle/>
          <a:p>
            <a:endParaRPr lang="en-US"/>
          </a:p>
        </p:txBody>
      </p:sp>
      <p:sp>
        <p:nvSpPr>
          <p:cNvPr id="48" name="AutoShape 48"/>
          <p:cNvSpPr/>
          <p:nvPr/>
        </p:nvSpPr>
        <p:spPr>
          <a:xfrm flipH="1">
            <a:off x="14130971" y="3898480"/>
            <a:ext cx="608967" cy="351587"/>
          </a:xfrm>
          <a:prstGeom prst="line">
            <a:avLst/>
          </a:prstGeom>
          <a:ln w="38100" cap="flat">
            <a:solidFill>
              <a:srgbClr val="F1F0D8"/>
            </a:solidFill>
            <a:prstDash val="solid"/>
            <a:headEnd type="oval" w="lg" len="lg"/>
            <a:tailEnd type="oval" w="lg" len="lg"/>
          </a:ln>
        </p:spPr>
        <p:txBody>
          <a:bodyPr/>
          <a:lstStyle/>
          <a:p>
            <a:endParaRPr lang="en-US"/>
          </a:p>
        </p:txBody>
      </p:sp>
      <p:sp>
        <p:nvSpPr>
          <p:cNvPr id="49" name="AutoShape 49"/>
          <p:cNvSpPr/>
          <p:nvPr/>
        </p:nvSpPr>
        <p:spPr>
          <a:xfrm flipH="1" flipV="1">
            <a:off x="10645862" y="426015"/>
            <a:ext cx="2284309" cy="375745"/>
          </a:xfrm>
          <a:prstGeom prst="line">
            <a:avLst/>
          </a:prstGeom>
          <a:ln w="38100" cap="flat">
            <a:solidFill>
              <a:srgbClr val="F1F0D8"/>
            </a:solidFill>
            <a:prstDash val="solid"/>
            <a:headEnd type="oval" w="lg" len="lg"/>
            <a:tailEnd type="oval" w="lg" len="lg"/>
          </a:ln>
        </p:spPr>
        <p:txBody>
          <a:bodyPr/>
          <a:lstStyle/>
          <a:p>
            <a:endParaRPr lang="en-US"/>
          </a:p>
        </p:txBody>
      </p:sp>
      <p:sp>
        <p:nvSpPr>
          <p:cNvPr id="50" name="AutoShape 50"/>
          <p:cNvSpPr/>
          <p:nvPr/>
        </p:nvSpPr>
        <p:spPr>
          <a:xfrm flipH="1">
            <a:off x="13437002" y="7020220"/>
            <a:ext cx="1236123" cy="622157"/>
          </a:xfrm>
          <a:prstGeom prst="line">
            <a:avLst/>
          </a:prstGeom>
          <a:ln w="38100" cap="flat">
            <a:solidFill>
              <a:srgbClr val="F1F0D8"/>
            </a:solidFill>
            <a:prstDash val="solid"/>
            <a:headEnd type="oval" w="lg" len="lg"/>
            <a:tailEnd type="oval" w="lg" len="lg"/>
          </a:ln>
        </p:spPr>
        <p:txBody>
          <a:bodyPr/>
          <a:lstStyle/>
          <a:p>
            <a:endParaRPr lang="en-US"/>
          </a:p>
        </p:txBody>
      </p:sp>
      <p:grpSp>
        <p:nvGrpSpPr>
          <p:cNvPr id="51" name="Group 51"/>
          <p:cNvGrpSpPr/>
          <p:nvPr/>
        </p:nvGrpSpPr>
        <p:grpSpPr>
          <a:xfrm>
            <a:off x="14673125" y="6340246"/>
            <a:ext cx="3058306" cy="1359948"/>
            <a:chOff x="0" y="0"/>
            <a:chExt cx="4077741" cy="1813264"/>
          </a:xfrm>
        </p:grpSpPr>
        <p:grpSp>
          <p:nvGrpSpPr>
            <p:cNvPr id="52" name="Group 52"/>
            <p:cNvGrpSpPr/>
            <p:nvPr/>
          </p:nvGrpSpPr>
          <p:grpSpPr>
            <a:xfrm>
              <a:off x="0" y="0"/>
              <a:ext cx="4077741" cy="1813264"/>
              <a:chOff x="0" y="0"/>
              <a:chExt cx="954509" cy="424445"/>
            </a:xfrm>
          </p:grpSpPr>
          <p:sp>
            <p:nvSpPr>
              <p:cNvPr id="53" name="Freeform 53"/>
              <p:cNvSpPr/>
              <p:nvPr/>
            </p:nvSpPr>
            <p:spPr>
              <a:xfrm>
                <a:off x="0" y="0"/>
                <a:ext cx="954509" cy="424445"/>
              </a:xfrm>
              <a:custGeom>
                <a:avLst/>
                <a:gdLst/>
                <a:ahLst/>
                <a:cxnLst/>
                <a:rect l="l" t="t" r="r" b="b"/>
                <a:pathLst>
                  <a:path w="954509" h="424445">
                    <a:moveTo>
                      <a:pt x="751309" y="0"/>
                    </a:moveTo>
                    <a:cubicBezTo>
                      <a:pt x="863533" y="0"/>
                      <a:pt x="954509" y="95015"/>
                      <a:pt x="954509" y="212222"/>
                    </a:cubicBezTo>
                    <a:cubicBezTo>
                      <a:pt x="954509" y="329430"/>
                      <a:pt x="863533" y="424445"/>
                      <a:pt x="751309" y="424445"/>
                    </a:cubicBezTo>
                    <a:lnTo>
                      <a:pt x="203200" y="424445"/>
                    </a:lnTo>
                    <a:cubicBezTo>
                      <a:pt x="90976" y="424445"/>
                      <a:pt x="0" y="329430"/>
                      <a:pt x="0" y="212222"/>
                    </a:cubicBezTo>
                    <a:cubicBezTo>
                      <a:pt x="0" y="95015"/>
                      <a:pt x="90976" y="0"/>
                      <a:pt x="203200" y="0"/>
                    </a:cubicBezTo>
                    <a:lnTo>
                      <a:pt x="751309" y="0"/>
                    </a:lnTo>
                  </a:path>
                </a:pathLst>
              </a:custGeom>
              <a:solidFill>
                <a:srgbClr val="F5E6CA"/>
              </a:solidFill>
            </p:spPr>
            <p:txBody>
              <a:bodyPr/>
              <a:lstStyle/>
              <a:p>
                <a:endParaRPr lang="en-US"/>
              </a:p>
            </p:txBody>
          </p:sp>
          <p:sp>
            <p:nvSpPr>
              <p:cNvPr id="54" name="TextBox 54"/>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sp>
          <p:nvSpPr>
            <p:cNvPr id="55" name="TextBox 55"/>
            <p:cNvSpPr txBox="1"/>
            <p:nvPr/>
          </p:nvSpPr>
          <p:spPr>
            <a:xfrm>
              <a:off x="504672" y="465942"/>
              <a:ext cx="3189859" cy="805180"/>
            </a:xfrm>
            <a:prstGeom prst="rect">
              <a:avLst/>
            </a:prstGeom>
          </p:spPr>
          <p:txBody>
            <a:bodyPr lIns="0" tIns="0" rIns="0" bIns="0" rtlCol="0" anchor="t">
              <a:spAutoFit/>
            </a:bodyPr>
            <a:lstStyle/>
            <a:p>
              <a:pPr>
                <a:lnSpc>
                  <a:spcPts val="5040"/>
                </a:lnSpc>
              </a:pPr>
              <a:r>
                <a:rPr lang="en-US" sz="3600">
                  <a:solidFill>
                    <a:srgbClr val="4F6A7F"/>
                  </a:solidFill>
                  <a:latin typeface="Roboto Bold"/>
                </a:rPr>
                <a:t>Add to cart</a:t>
              </a:r>
            </a:p>
          </p:txBody>
        </p:sp>
      </p:grpSp>
      <p:sp>
        <p:nvSpPr>
          <p:cNvPr id="56" name="Freeform 56"/>
          <p:cNvSpPr/>
          <p:nvPr/>
        </p:nvSpPr>
        <p:spPr>
          <a:xfrm>
            <a:off x="11148530" y="6377726"/>
            <a:ext cx="1781641" cy="1781641"/>
          </a:xfrm>
          <a:custGeom>
            <a:avLst/>
            <a:gdLst/>
            <a:ahLst/>
            <a:cxnLst/>
            <a:rect l="l" t="t" r="r" b="b"/>
            <a:pathLst>
              <a:path w="1781641" h="1781641">
                <a:moveTo>
                  <a:pt x="0" y="0"/>
                </a:moveTo>
                <a:lnTo>
                  <a:pt x="1781641" y="0"/>
                </a:lnTo>
                <a:lnTo>
                  <a:pt x="1781641" y="1781641"/>
                </a:lnTo>
                <a:lnTo>
                  <a:pt x="0" y="178164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2" name="Freeform 2"/>
          <p:cNvSpPr/>
          <p:nvPr/>
        </p:nvSpPr>
        <p:spPr>
          <a:xfrm>
            <a:off x="321373" y="3715862"/>
            <a:ext cx="17645254" cy="3199396"/>
          </a:xfrm>
          <a:custGeom>
            <a:avLst/>
            <a:gdLst/>
            <a:ahLst/>
            <a:cxnLst/>
            <a:rect l="l" t="t" r="r" b="b"/>
            <a:pathLst>
              <a:path w="17645254" h="3199396">
                <a:moveTo>
                  <a:pt x="0" y="0"/>
                </a:moveTo>
                <a:lnTo>
                  <a:pt x="17645254" y="0"/>
                </a:lnTo>
                <a:lnTo>
                  <a:pt x="17645254" y="3199396"/>
                </a:lnTo>
                <a:lnTo>
                  <a:pt x="0" y="3199396"/>
                </a:lnTo>
                <a:lnTo>
                  <a:pt x="0" y="0"/>
                </a:lnTo>
                <a:close/>
              </a:path>
            </a:pathLst>
          </a:custGeom>
          <a:blipFill>
            <a:blip r:embed="rId2"/>
            <a:stretch>
              <a:fillRect l="-1736" t="-16422" r="-53846" b="-16895"/>
            </a:stretch>
          </a:blipFill>
        </p:spPr>
        <p:txBody>
          <a:bodyPr/>
          <a:lstStyle/>
          <a:p>
            <a:endParaRPr lang="en-US"/>
          </a:p>
        </p:txBody>
      </p:sp>
      <p:grpSp>
        <p:nvGrpSpPr>
          <p:cNvPr id="3" name="Group 3"/>
          <p:cNvGrpSpPr/>
          <p:nvPr/>
        </p:nvGrpSpPr>
        <p:grpSpPr>
          <a:xfrm>
            <a:off x="785381" y="458269"/>
            <a:ext cx="16473919" cy="792551"/>
            <a:chOff x="0" y="0"/>
            <a:chExt cx="21965225" cy="1056735"/>
          </a:xfrm>
        </p:grpSpPr>
        <p:sp>
          <p:nvSpPr>
            <p:cNvPr id="4" name="AutoShape 4"/>
            <p:cNvSpPr/>
            <p:nvPr/>
          </p:nvSpPr>
          <p:spPr>
            <a:xfrm flipV="1">
              <a:off x="4775861" y="451723"/>
              <a:ext cx="17189236" cy="86804"/>
            </a:xfrm>
            <a:prstGeom prst="line">
              <a:avLst/>
            </a:prstGeom>
            <a:ln w="50800" cap="flat">
              <a:solidFill>
                <a:srgbClr val="343F56"/>
              </a:solidFill>
              <a:prstDash val="solid"/>
              <a:headEnd type="none" w="sm" len="sm"/>
              <a:tailEnd type="none" w="sm" len="sm"/>
            </a:ln>
          </p:spPr>
          <p:txBody>
            <a:bodyPr/>
            <a:lstStyle/>
            <a:p>
              <a:endParaRPr lang="en-US"/>
            </a:p>
          </p:txBody>
        </p:sp>
        <p:sp>
          <p:nvSpPr>
            <p:cNvPr id="5" name="TextBox 5"/>
            <p:cNvSpPr txBox="1"/>
            <p:nvPr/>
          </p:nvSpPr>
          <p:spPr>
            <a:xfrm>
              <a:off x="1121431" y="257646"/>
              <a:ext cx="4777288" cy="514138"/>
            </a:xfrm>
            <a:prstGeom prst="rect">
              <a:avLst/>
            </a:prstGeom>
          </p:spPr>
          <p:txBody>
            <a:bodyPr lIns="0" tIns="0" rIns="0" bIns="0" rtlCol="0" anchor="t">
              <a:spAutoFit/>
            </a:bodyPr>
            <a:lstStyle/>
            <a:p>
              <a:pPr>
                <a:lnSpc>
                  <a:spcPts val="3080"/>
                </a:lnSpc>
              </a:pPr>
              <a:r>
                <a:rPr lang="en-US" sz="2200">
                  <a:solidFill>
                    <a:srgbClr val="343F56"/>
                  </a:solidFill>
                  <a:latin typeface="Hagrid Ultra-Bold"/>
                </a:rPr>
                <a:t>CODING KITTENS</a:t>
              </a:r>
            </a:p>
          </p:txBody>
        </p:sp>
        <p:sp>
          <p:nvSpPr>
            <p:cNvPr id="6" name="Freeform 6"/>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3">
                <a:extLst>
                  <a:ext uri="{96DAC541-7B7A-43D3-8B79-37D633B846F1}">
                    <asvg:svgBlip xmlns:asvg="http://schemas.microsoft.com/office/drawing/2016/SVG/main" r:embed="rId4"/>
                  </a:ext>
                </a:extLst>
              </a:blip>
              <a:stretch>
                <a:fillRect r="-97705" b="-47266"/>
              </a:stretch>
            </a:blipFill>
          </p:spPr>
          <p:txBody>
            <a:bodyPr/>
            <a:lstStyle/>
            <a:p>
              <a:endParaRPr lang="en-US"/>
            </a:p>
          </p:txBody>
        </p:sp>
      </p:grpSp>
      <p:sp>
        <p:nvSpPr>
          <p:cNvPr id="7" name="Freeform 7"/>
          <p:cNvSpPr/>
          <p:nvPr/>
        </p:nvSpPr>
        <p:spPr>
          <a:xfrm rot="-2289260">
            <a:off x="667667" y="1348729"/>
            <a:ext cx="2470621" cy="2517831"/>
          </a:xfrm>
          <a:custGeom>
            <a:avLst/>
            <a:gdLst/>
            <a:ahLst/>
            <a:cxnLst/>
            <a:rect l="l" t="t" r="r" b="b"/>
            <a:pathLst>
              <a:path w="2470621" h="2517831">
                <a:moveTo>
                  <a:pt x="0" y="0"/>
                </a:moveTo>
                <a:lnTo>
                  <a:pt x="2470621" y="0"/>
                </a:lnTo>
                <a:lnTo>
                  <a:pt x="2470621" y="2517831"/>
                </a:lnTo>
                <a:lnTo>
                  <a:pt x="0" y="25178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2807618" y="7281713"/>
            <a:ext cx="251272" cy="251272"/>
          </a:xfrm>
          <a:custGeom>
            <a:avLst/>
            <a:gdLst/>
            <a:ahLst/>
            <a:cxnLst/>
            <a:rect l="l" t="t" r="r" b="b"/>
            <a:pathLst>
              <a:path w="251272" h="251272">
                <a:moveTo>
                  <a:pt x="0" y="0"/>
                </a:moveTo>
                <a:lnTo>
                  <a:pt x="251272" y="0"/>
                </a:lnTo>
                <a:lnTo>
                  <a:pt x="251272" y="251272"/>
                </a:lnTo>
                <a:lnTo>
                  <a:pt x="0" y="2512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rot="412439">
            <a:off x="14629668" y="2461095"/>
            <a:ext cx="3257770" cy="1518935"/>
          </a:xfrm>
          <a:custGeom>
            <a:avLst/>
            <a:gdLst/>
            <a:ahLst/>
            <a:cxnLst/>
            <a:rect l="l" t="t" r="r" b="b"/>
            <a:pathLst>
              <a:path w="3257770" h="1518935">
                <a:moveTo>
                  <a:pt x="0" y="0"/>
                </a:moveTo>
                <a:lnTo>
                  <a:pt x="3257770" y="0"/>
                </a:lnTo>
                <a:lnTo>
                  <a:pt x="3257770" y="1518935"/>
                </a:lnTo>
                <a:lnTo>
                  <a:pt x="0" y="15189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TextBox 10"/>
          <p:cNvSpPr txBox="1"/>
          <p:nvPr/>
        </p:nvSpPr>
        <p:spPr>
          <a:xfrm>
            <a:off x="7804683" y="1669920"/>
            <a:ext cx="2678635" cy="602917"/>
          </a:xfrm>
          <a:prstGeom prst="rect">
            <a:avLst/>
          </a:prstGeom>
        </p:spPr>
        <p:txBody>
          <a:bodyPr lIns="0" tIns="0" rIns="0" bIns="0" rtlCol="0" anchor="t">
            <a:spAutoFit/>
          </a:bodyPr>
          <a:lstStyle/>
          <a:p>
            <a:pPr>
              <a:lnSpc>
                <a:spcPts val="4644"/>
              </a:lnSpc>
            </a:pPr>
            <a:r>
              <a:rPr lang="en-US" sz="3317">
                <a:solidFill>
                  <a:srgbClr val="333E57"/>
                </a:solidFill>
                <a:latin typeface="Hagrid Ultra-Bold"/>
              </a:rPr>
              <a:t>TEST PLAN</a:t>
            </a:r>
          </a:p>
        </p:txBody>
      </p:sp>
      <p:sp>
        <p:nvSpPr>
          <p:cNvPr id="11" name="TextBox 11"/>
          <p:cNvSpPr txBox="1"/>
          <p:nvPr/>
        </p:nvSpPr>
        <p:spPr>
          <a:xfrm>
            <a:off x="6663965" y="2011188"/>
            <a:ext cx="4960071" cy="1209375"/>
          </a:xfrm>
          <a:prstGeom prst="rect">
            <a:avLst/>
          </a:prstGeom>
        </p:spPr>
        <p:txBody>
          <a:bodyPr lIns="0" tIns="0" rIns="0" bIns="0" rtlCol="0" anchor="t">
            <a:spAutoFit/>
          </a:bodyPr>
          <a:lstStyle/>
          <a:p>
            <a:pPr>
              <a:lnSpc>
                <a:spcPts val="9404"/>
              </a:lnSpc>
            </a:pPr>
            <a:r>
              <a:rPr lang="en-US" sz="6717">
                <a:solidFill>
                  <a:srgbClr val="333E57"/>
                </a:solidFill>
                <a:latin typeface="Hagrid Ultra-Bold"/>
              </a:rPr>
              <a:t>FEATURES</a:t>
            </a:r>
          </a:p>
        </p:txBody>
      </p:sp>
      <p:sp>
        <p:nvSpPr>
          <p:cNvPr id="12" name="TextBox 12"/>
          <p:cNvSpPr txBox="1"/>
          <p:nvPr/>
        </p:nvSpPr>
        <p:spPr>
          <a:xfrm>
            <a:off x="3058890" y="7115977"/>
            <a:ext cx="8565146" cy="1967375"/>
          </a:xfrm>
          <a:prstGeom prst="rect">
            <a:avLst/>
          </a:prstGeom>
        </p:spPr>
        <p:txBody>
          <a:bodyPr lIns="0" tIns="0" rIns="0" bIns="0" rtlCol="0" anchor="t">
            <a:spAutoFit/>
          </a:bodyPr>
          <a:lstStyle/>
          <a:p>
            <a:pPr marL="603287" lvl="1" indent="-301644">
              <a:lnSpc>
                <a:spcPts val="3912"/>
              </a:lnSpc>
              <a:buFont typeface="Arial"/>
              <a:buChar char="•"/>
            </a:pPr>
            <a:r>
              <a:rPr lang="en-US" sz="2794" spc="254">
                <a:solidFill>
                  <a:srgbClr val="343F56"/>
                </a:solidFill>
                <a:latin typeface="Open Sans Bold"/>
              </a:rPr>
              <a:t>Number of features: 7</a:t>
            </a:r>
          </a:p>
          <a:p>
            <a:pPr marL="603287" lvl="1" indent="-301644">
              <a:lnSpc>
                <a:spcPts val="3912"/>
              </a:lnSpc>
              <a:buFont typeface="Arial"/>
              <a:buChar char="•"/>
            </a:pPr>
            <a:r>
              <a:rPr lang="en-US" sz="2794" spc="254">
                <a:solidFill>
                  <a:srgbClr val="343F56"/>
                </a:solidFill>
                <a:latin typeface="Open Sans Bold"/>
              </a:rPr>
              <a:t>Number of test cases: 31</a:t>
            </a:r>
          </a:p>
          <a:p>
            <a:pPr marL="603287" lvl="1" indent="-301644">
              <a:lnSpc>
                <a:spcPts val="3912"/>
              </a:lnSpc>
              <a:buFont typeface="Arial"/>
              <a:buChar char="•"/>
            </a:pPr>
            <a:r>
              <a:rPr lang="en-US" sz="2794" spc="254">
                <a:solidFill>
                  <a:srgbClr val="343F56"/>
                </a:solidFill>
                <a:latin typeface="Open Sans Bold"/>
              </a:rPr>
              <a:t>Each feature from 3-6 test cases</a:t>
            </a:r>
          </a:p>
          <a:p>
            <a:pPr marL="603287" lvl="1" indent="-301644">
              <a:lnSpc>
                <a:spcPts val="3912"/>
              </a:lnSpc>
              <a:buFont typeface="Arial"/>
              <a:buChar char="•"/>
            </a:pPr>
            <a:r>
              <a:rPr lang="en-US" sz="2794" spc="254">
                <a:solidFill>
                  <a:srgbClr val="343F56"/>
                </a:solidFill>
                <a:latin typeface="Open Sans Bold"/>
              </a:rPr>
              <a:t>Each test case is tested manually.</a:t>
            </a:r>
          </a:p>
        </p:txBody>
      </p:sp>
      <p:grpSp>
        <p:nvGrpSpPr>
          <p:cNvPr id="13" name="Group 13"/>
          <p:cNvGrpSpPr/>
          <p:nvPr/>
        </p:nvGrpSpPr>
        <p:grpSpPr>
          <a:xfrm>
            <a:off x="908299" y="9578652"/>
            <a:ext cx="16228082" cy="47625"/>
            <a:chOff x="0" y="0"/>
            <a:chExt cx="3964388" cy="11634"/>
          </a:xfrm>
        </p:grpSpPr>
        <p:sp>
          <p:nvSpPr>
            <p:cNvPr id="14" name="Freeform 14"/>
            <p:cNvSpPr/>
            <p:nvPr/>
          </p:nvSpPr>
          <p:spPr>
            <a:xfrm>
              <a:off x="0" y="0"/>
              <a:ext cx="3964388" cy="11634"/>
            </a:xfrm>
            <a:custGeom>
              <a:avLst/>
              <a:gdLst/>
              <a:ahLst/>
              <a:cxnLst/>
              <a:rect l="l" t="t" r="r" b="b"/>
              <a:pathLst>
                <a:path w="3964388" h="11634">
                  <a:moveTo>
                    <a:pt x="0" y="0"/>
                  </a:moveTo>
                  <a:lnTo>
                    <a:pt x="3964388" y="0"/>
                  </a:lnTo>
                  <a:lnTo>
                    <a:pt x="3964388" y="11634"/>
                  </a:lnTo>
                  <a:lnTo>
                    <a:pt x="0" y="11634"/>
                  </a:lnTo>
                  <a:lnTo>
                    <a:pt x="0" y="0"/>
                  </a:lnTo>
                </a:path>
              </a:pathLst>
            </a:custGeom>
            <a:solidFill>
              <a:srgbClr val="343F56"/>
            </a:solidFill>
          </p:spPr>
          <p:txBody>
            <a:bodyPr/>
            <a:lstStyle/>
            <a:p>
              <a:endParaRPr lang="en-US"/>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3661216" y="5630679"/>
            <a:ext cx="4305411" cy="4321617"/>
          </a:xfrm>
          <a:custGeom>
            <a:avLst/>
            <a:gdLst/>
            <a:ahLst/>
            <a:cxnLst/>
            <a:rect l="l" t="t" r="r" b="b"/>
            <a:pathLst>
              <a:path w="4305411" h="4321617">
                <a:moveTo>
                  <a:pt x="0" y="0"/>
                </a:moveTo>
                <a:lnTo>
                  <a:pt x="4305411" y="0"/>
                </a:lnTo>
                <a:lnTo>
                  <a:pt x="4305411" y="4321617"/>
                </a:lnTo>
                <a:lnTo>
                  <a:pt x="0" y="43216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866538"/>
            <a:chOff x="0" y="0"/>
            <a:chExt cx="4713699" cy="700272"/>
          </a:xfrm>
        </p:grpSpPr>
        <p:sp>
          <p:nvSpPr>
            <p:cNvPr id="3" name="Freeform 3"/>
            <p:cNvSpPr/>
            <p:nvPr/>
          </p:nvSpPr>
          <p:spPr>
            <a:xfrm>
              <a:off x="0" y="0"/>
              <a:ext cx="4713699" cy="700272"/>
            </a:xfrm>
            <a:custGeom>
              <a:avLst/>
              <a:gdLst/>
              <a:ahLst/>
              <a:cxnLst/>
              <a:rect l="l" t="t" r="r" b="b"/>
              <a:pathLst>
                <a:path w="4713699" h="700272">
                  <a:moveTo>
                    <a:pt x="0" y="0"/>
                  </a:moveTo>
                  <a:lnTo>
                    <a:pt x="4713699" y="0"/>
                  </a:lnTo>
                  <a:lnTo>
                    <a:pt x="4713699" y="700272"/>
                  </a:lnTo>
                  <a:lnTo>
                    <a:pt x="0" y="700272"/>
                  </a:lnTo>
                  <a:lnTo>
                    <a:pt x="0" y="0"/>
                  </a:lnTo>
                </a:path>
              </a:pathLst>
            </a:custGeom>
            <a:solidFill>
              <a:srgbClr val="343F56"/>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85381" y="236149"/>
            <a:ext cx="16473919" cy="792551"/>
            <a:chOff x="0" y="0"/>
            <a:chExt cx="21965225" cy="1056735"/>
          </a:xfrm>
        </p:grpSpPr>
        <p:sp>
          <p:nvSpPr>
            <p:cNvPr id="6" name="AutoShape 6"/>
            <p:cNvSpPr/>
            <p:nvPr/>
          </p:nvSpPr>
          <p:spPr>
            <a:xfrm flipV="1">
              <a:off x="4775861" y="451723"/>
              <a:ext cx="17189236" cy="86804"/>
            </a:xfrm>
            <a:prstGeom prst="line">
              <a:avLst/>
            </a:prstGeom>
            <a:ln w="50800" cap="flat">
              <a:solidFill>
                <a:srgbClr val="F5E6CA"/>
              </a:solidFill>
              <a:prstDash val="solid"/>
              <a:headEnd type="none" w="sm" len="sm"/>
              <a:tailEnd type="none" w="sm" len="sm"/>
            </a:ln>
          </p:spPr>
          <p:txBody>
            <a:bodyPr/>
            <a:lstStyle/>
            <a:p>
              <a:endParaRPr lang="en-US"/>
            </a:p>
          </p:txBody>
        </p:sp>
        <p:sp>
          <p:nvSpPr>
            <p:cNvPr id="7" name="TextBox 7"/>
            <p:cNvSpPr txBox="1"/>
            <p:nvPr/>
          </p:nvSpPr>
          <p:spPr>
            <a:xfrm>
              <a:off x="1121431" y="257646"/>
              <a:ext cx="4777288" cy="514138"/>
            </a:xfrm>
            <a:prstGeom prst="rect">
              <a:avLst/>
            </a:prstGeom>
          </p:spPr>
          <p:txBody>
            <a:bodyPr lIns="0" tIns="0" rIns="0" bIns="0" rtlCol="0" anchor="t">
              <a:spAutoFit/>
            </a:bodyPr>
            <a:lstStyle/>
            <a:p>
              <a:pPr>
                <a:lnSpc>
                  <a:spcPts val="3080"/>
                </a:lnSpc>
              </a:pPr>
              <a:r>
                <a:rPr lang="en-US" sz="2200">
                  <a:solidFill>
                    <a:srgbClr val="F5E6CA"/>
                  </a:solidFill>
                  <a:latin typeface="Hagrid Ultra-Bold"/>
                </a:rPr>
                <a:t>CODING KITTENS</a:t>
              </a:r>
            </a:p>
          </p:txBody>
        </p:sp>
        <p:sp>
          <p:nvSpPr>
            <p:cNvPr id="8" name="Freeform 8"/>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2">
                <a:extLst>
                  <a:ext uri="{96DAC541-7B7A-43D3-8B79-37D633B846F1}">
                    <asvg:svgBlip xmlns:asvg="http://schemas.microsoft.com/office/drawing/2016/SVG/main" r:embed="rId3"/>
                  </a:ext>
                </a:extLst>
              </a:blip>
              <a:stretch>
                <a:fillRect r="-97705" b="-47266"/>
              </a:stretch>
            </a:blipFill>
          </p:spPr>
          <p:txBody>
            <a:bodyPr/>
            <a:lstStyle/>
            <a:p>
              <a:endParaRPr lang="en-US"/>
            </a:p>
          </p:txBody>
        </p:sp>
      </p:grpSp>
      <p:sp>
        <p:nvSpPr>
          <p:cNvPr id="9" name="Freeform 9"/>
          <p:cNvSpPr/>
          <p:nvPr/>
        </p:nvSpPr>
        <p:spPr>
          <a:xfrm>
            <a:off x="14874352" y="118075"/>
            <a:ext cx="3247394" cy="2630389"/>
          </a:xfrm>
          <a:custGeom>
            <a:avLst/>
            <a:gdLst/>
            <a:ahLst/>
            <a:cxnLst/>
            <a:rect l="l" t="t" r="r" b="b"/>
            <a:pathLst>
              <a:path w="3247394" h="2630389">
                <a:moveTo>
                  <a:pt x="0" y="0"/>
                </a:moveTo>
                <a:lnTo>
                  <a:pt x="3247394" y="0"/>
                </a:lnTo>
                <a:lnTo>
                  <a:pt x="3247394" y="2630389"/>
                </a:lnTo>
                <a:lnTo>
                  <a:pt x="0" y="26303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702893" y="3193432"/>
            <a:ext cx="16638895" cy="6789022"/>
            <a:chOff x="0" y="0"/>
            <a:chExt cx="22185193" cy="9052029"/>
          </a:xfrm>
        </p:grpSpPr>
        <p:grpSp>
          <p:nvGrpSpPr>
            <p:cNvPr id="11" name="Group 11"/>
            <p:cNvGrpSpPr/>
            <p:nvPr/>
          </p:nvGrpSpPr>
          <p:grpSpPr>
            <a:xfrm>
              <a:off x="0" y="0"/>
              <a:ext cx="22185193" cy="9052029"/>
              <a:chOff x="0" y="0"/>
              <a:chExt cx="4382260" cy="1788055"/>
            </a:xfrm>
          </p:grpSpPr>
          <p:sp>
            <p:nvSpPr>
              <p:cNvPr id="12" name="Freeform 12"/>
              <p:cNvSpPr/>
              <p:nvPr/>
            </p:nvSpPr>
            <p:spPr>
              <a:xfrm>
                <a:off x="0" y="0"/>
                <a:ext cx="4382260" cy="1788055"/>
              </a:xfrm>
              <a:custGeom>
                <a:avLst/>
                <a:gdLst/>
                <a:ahLst/>
                <a:cxnLst/>
                <a:rect l="l" t="t" r="r" b="b"/>
                <a:pathLst>
                  <a:path w="4382260" h="1788055">
                    <a:moveTo>
                      <a:pt x="0" y="0"/>
                    </a:moveTo>
                    <a:lnTo>
                      <a:pt x="4382260" y="0"/>
                    </a:lnTo>
                    <a:lnTo>
                      <a:pt x="4382260" y="1788055"/>
                    </a:lnTo>
                    <a:lnTo>
                      <a:pt x="0" y="1788055"/>
                    </a:lnTo>
                    <a:lnTo>
                      <a:pt x="0" y="0"/>
                    </a:lnTo>
                  </a:path>
                </a:pathLst>
              </a:custGeom>
              <a:solidFill>
                <a:srgbClr val="C7AD80"/>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99970" y="247836"/>
              <a:ext cx="21385253" cy="8431566"/>
            </a:xfrm>
            <a:custGeom>
              <a:avLst/>
              <a:gdLst/>
              <a:ahLst/>
              <a:cxnLst/>
              <a:rect l="l" t="t" r="r" b="b"/>
              <a:pathLst>
                <a:path w="21385253" h="8431566">
                  <a:moveTo>
                    <a:pt x="0" y="0"/>
                  </a:moveTo>
                  <a:lnTo>
                    <a:pt x="21385253" y="0"/>
                  </a:lnTo>
                  <a:lnTo>
                    <a:pt x="21385253" y="8431567"/>
                  </a:lnTo>
                  <a:lnTo>
                    <a:pt x="0" y="8431567"/>
                  </a:lnTo>
                  <a:lnTo>
                    <a:pt x="0" y="0"/>
                  </a:lnTo>
                  <a:close/>
                </a:path>
              </a:pathLst>
            </a:custGeom>
            <a:blipFill>
              <a:blip r:embed="rId6"/>
              <a:stretch>
                <a:fillRect/>
              </a:stretch>
            </a:blipFill>
          </p:spPr>
          <p:txBody>
            <a:bodyPr/>
            <a:lstStyle/>
            <a:p>
              <a:endParaRPr lang="en-US"/>
            </a:p>
          </p:txBody>
        </p:sp>
      </p:grpSp>
      <p:sp>
        <p:nvSpPr>
          <p:cNvPr id="15" name="Freeform 15"/>
          <p:cNvSpPr/>
          <p:nvPr/>
        </p:nvSpPr>
        <p:spPr>
          <a:xfrm>
            <a:off x="394881" y="2080406"/>
            <a:ext cx="1267639" cy="1336115"/>
          </a:xfrm>
          <a:custGeom>
            <a:avLst/>
            <a:gdLst/>
            <a:ahLst/>
            <a:cxnLst/>
            <a:rect l="l" t="t" r="r" b="b"/>
            <a:pathLst>
              <a:path w="1267639" h="1336115">
                <a:moveTo>
                  <a:pt x="0" y="0"/>
                </a:moveTo>
                <a:lnTo>
                  <a:pt x="1267638" y="0"/>
                </a:lnTo>
                <a:lnTo>
                  <a:pt x="1267638" y="1336115"/>
                </a:lnTo>
                <a:lnTo>
                  <a:pt x="0" y="13361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rot="-3055371">
            <a:off x="16602635" y="8048971"/>
            <a:ext cx="2239067" cy="1679300"/>
          </a:xfrm>
          <a:custGeom>
            <a:avLst/>
            <a:gdLst/>
            <a:ahLst/>
            <a:cxnLst/>
            <a:rect l="l" t="t" r="r" b="b"/>
            <a:pathLst>
              <a:path w="2239067" h="1679300">
                <a:moveTo>
                  <a:pt x="0" y="0"/>
                </a:moveTo>
                <a:lnTo>
                  <a:pt x="2239068" y="0"/>
                </a:lnTo>
                <a:lnTo>
                  <a:pt x="2239068" y="1679300"/>
                </a:lnTo>
                <a:lnTo>
                  <a:pt x="0" y="16793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TextBox 17"/>
          <p:cNvSpPr txBox="1"/>
          <p:nvPr/>
        </p:nvSpPr>
        <p:spPr>
          <a:xfrm>
            <a:off x="6256429" y="914400"/>
            <a:ext cx="6340890" cy="951629"/>
          </a:xfrm>
          <a:prstGeom prst="rect">
            <a:avLst/>
          </a:prstGeom>
        </p:spPr>
        <p:txBody>
          <a:bodyPr lIns="0" tIns="0" rIns="0" bIns="0" rtlCol="0" anchor="t">
            <a:spAutoFit/>
          </a:bodyPr>
          <a:lstStyle/>
          <a:p>
            <a:pPr>
              <a:lnSpc>
                <a:spcPts val="7383"/>
              </a:lnSpc>
            </a:pPr>
            <a:r>
              <a:rPr lang="en-US" sz="5273">
                <a:solidFill>
                  <a:srgbClr val="F5E6CA"/>
                </a:solidFill>
                <a:latin typeface="Hagrid Ultra-Bold"/>
              </a:rPr>
              <a:t>TEST SUMMARY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8AB7D"/>
        </a:solidFill>
        <a:effectLst/>
      </p:bgPr>
    </p:bg>
    <p:spTree>
      <p:nvGrpSpPr>
        <p:cNvPr id="1" name=""/>
        <p:cNvGrpSpPr/>
        <p:nvPr/>
      </p:nvGrpSpPr>
      <p:grpSpPr>
        <a:xfrm>
          <a:off x="0" y="0"/>
          <a:ext cx="0" cy="0"/>
          <a:chOff x="0" y="0"/>
          <a:chExt cx="0" cy="0"/>
        </a:xfrm>
      </p:grpSpPr>
      <p:grpSp>
        <p:nvGrpSpPr>
          <p:cNvPr id="2" name="Group 2"/>
          <p:cNvGrpSpPr/>
          <p:nvPr/>
        </p:nvGrpSpPr>
        <p:grpSpPr>
          <a:xfrm>
            <a:off x="14615361" y="182008"/>
            <a:ext cx="3672639" cy="577703"/>
            <a:chOff x="0" y="0"/>
            <a:chExt cx="4896852" cy="770271"/>
          </a:xfrm>
        </p:grpSpPr>
        <p:sp>
          <p:nvSpPr>
            <p:cNvPr id="3" name="TextBox 3"/>
            <p:cNvSpPr txBox="1"/>
            <p:nvPr/>
          </p:nvSpPr>
          <p:spPr>
            <a:xfrm>
              <a:off x="0" y="98416"/>
              <a:ext cx="4896852" cy="525813"/>
            </a:xfrm>
            <a:prstGeom prst="rect">
              <a:avLst/>
            </a:prstGeom>
          </p:spPr>
          <p:txBody>
            <a:bodyPr lIns="0" tIns="0" rIns="0" bIns="0" rtlCol="0" anchor="t">
              <a:spAutoFit/>
            </a:bodyPr>
            <a:lstStyle/>
            <a:p>
              <a:pPr>
                <a:lnSpc>
                  <a:spcPts val="3157"/>
                </a:lnSpc>
              </a:pPr>
              <a:r>
                <a:rPr lang="en-US" sz="2255">
                  <a:solidFill>
                    <a:srgbClr val="CADFAC"/>
                  </a:solidFill>
                  <a:latin typeface="Hagrid Ultra-Bold"/>
                </a:rPr>
                <a:t>CODING KITTENS</a:t>
              </a:r>
            </a:p>
          </p:txBody>
        </p:sp>
        <p:sp>
          <p:nvSpPr>
            <p:cNvPr id="4" name="Freeform 4"/>
            <p:cNvSpPr/>
            <p:nvPr/>
          </p:nvSpPr>
          <p:spPr>
            <a:xfrm>
              <a:off x="3687486" y="0"/>
              <a:ext cx="734409" cy="770271"/>
            </a:xfrm>
            <a:custGeom>
              <a:avLst/>
              <a:gdLst/>
              <a:ahLst/>
              <a:cxnLst/>
              <a:rect l="l" t="t" r="r" b="b"/>
              <a:pathLst>
                <a:path w="734409" h="770271">
                  <a:moveTo>
                    <a:pt x="0" y="0"/>
                  </a:moveTo>
                  <a:lnTo>
                    <a:pt x="734409" y="0"/>
                  </a:lnTo>
                  <a:lnTo>
                    <a:pt x="734409" y="770271"/>
                  </a:lnTo>
                  <a:lnTo>
                    <a:pt x="0" y="770271"/>
                  </a:lnTo>
                  <a:lnTo>
                    <a:pt x="0" y="0"/>
                  </a:lnTo>
                  <a:close/>
                </a:path>
              </a:pathLst>
            </a:custGeom>
            <a:blipFill>
              <a:blip r:embed="rId4">
                <a:extLst>
                  <a:ext uri="{96DAC541-7B7A-43D3-8B79-37D633B846F1}">
                    <asvg:svgBlip xmlns:asvg="http://schemas.microsoft.com/office/drawing/2016/SVG/main" r:embed="rId5"/>
                  </a:ext>
                </a:extLst>
              </a:blip>
              <a:stretch>
                <a:fillRect r="-97705" b="-47266"/>
              </a:stretch>
            </a:blipFill>
          </p:spPr>
          <p:txBody>
            <a:bodyPr/>
            <a:lstStyle/>
            <a:p>
              <a:endParaRPr lang="en-US"/>
            </a:p>
          </p:txBody>
        </p:sp>
      </p:gr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1191151" y="759711"/>
            <a:ext cx="16068149" cy="9038334"/>
          </a:xfrm>
          <a:prstGeom prst="rect">
            <a:avLst/>
          </a:prstGeom>
        </p:spPr>
      </p:pic>
      <p:sp>
        <p:nvSpPr>
          <p:cNvPr id="6" name="TextBox 6"/>
          <p:cNvSpPr txBox="1"/>
          <p:nvPr/>
        </p:nvSpPr>
        <p:spPr>
          <a:xfrm>
            <a:off x="287748" y="-88813"/>
            <a:ext cx="3546692" cy="1365270"/>
          </a:xfrm>
          <a:prstGeom prst="rect">
            <a:avLst/>
          </a:prstGeom>
        </p:spPr>
        <p:txBody>
          <a:bodyPr lIns="0" tIns="0" rIns="0" bIns="0" rtlCol="0" anchor="t">
            <a:spAutoFit/>
          </a:bodyPr>
          <a:lstStyle/>
          <a:p>
            <a:pPr>
              <a:lnSpc>
                <a:spcPts val="10695"/>
              </a:lnSpc>
            </a:pPr>
            <a:r>
              <a:rPr lang="en-US" sz="7639">
                <a:solidFill>
                  <a:srgbClr val="CADFAC"/>
                </a:solidFill>
                <a:latin typeface="Hagrid Ultra-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sp>
        <p:nvSpPr>
          <p:cNvPr id="2" name="TextBox 2"/>
          <p:cNvSpPr txBox="1"/>
          <p:nvPr/>
        </p:nvSpPr>
        <p:spPr>
          <a:xfrm>
            <a:off x="3889865" y="3457555"/>
            <a:ext cx="10508269" cy="1859288"/>
          </a:xfrm>
          <a:prstGeom prst="rect">
            <a:avLst/>
          </a:prstGeom>
        </p:spPr>
        <p:txBody>
          <a:bodyPr lIns="0" tIns="0" rIns="0" bIns="0" rtlCol="0" anchor="t">
            <a:spAutoFit/>
          </a:bodyPr>
          <a:lstStyle/>
          <a:p>
            <a:pPr algn="ctr">
              <a:lnSpc>
                <a:spcPts val="15119"/>
              </a:lnSpc>
            </a:pPr>
            <a:r>
              <a:rPr lang="en-US" sz="10799">
                <a:solidFill>
                  <a:srgbClr val="343F56"/>
                </a:solidFill>
                <a:latin typeface="Hagrid Heavy"/>
              </a:rPr>
              <a:t>THANK YOU</a:t>
            </a:r>
          </a:p>
        </p:txBody>
      </p:sp>
      <p:sp>
        <p:nvSpPr>
          <p:cNvPr id="3" name="TextBox 3"/>
          <p:cNvSpPr txBox="1"/>
          <p:nvPr/>
        </p:nvSpPr>
        <p:spPr>
          <a:xfrm>
            <a:off x="3313444" y="5447051"/>
            <a:ext cx="11658594" cy="1163319"/>
          </a:xfrm>
          <a:prstGeom prst="rect">
            <a:avLst/>
          </a:prstGeom>
        </p:spPr>
        <p:txBody>
          <a:bodyPr lIns="0" tIns="0" rIns="0" bIns="0" rtlCol="0" anchor="t">
            <a:spAutoFit/>
          </a:bodyPr>
          <a:lstStyle/>
          <a:p>
            <a:pPr algn="ctr">
              <a:lnSpc>
                <a:spcPts val="3080"/>
              </a:lnSpc>
            </a:pPr>
            <a:r>
              <a:rPr lang="en-US" sz="2200">
                <a:solidFill>
                  <a:srgbClr val="343F56"/>
                </a:solidFill>
                <a:latin typeface="Roboto"/>
              </a:rPr>
              <a:t>We sincerely appreciate your interest and willingness to support. We hope that our online marketplace and pet care service website will meet your needs and bring joy and comfort to you and your beloved furry companions. Thank you once again, and have a wonderful day!</a:t>
            </a:r>
          </a:p>
        </p:txBody>
      </p:sp>
      <p:grpSp>
        <p:nvGrpSpPr>
          <p:cNvPr id="4" name="Group 4"/>
          <p:cNvGrpSpPr/>
          <p:nvPr/>
        </p:nvGrpSpPr>
        <p:grpSpPr>
          <a:xfrm>
            <a:off x="1031218" y="8345443"/>
            <a:ext cx="16228082" cy="912857"/>
            <a:chOff x="0" y="0"/>
            <a:chExt cx="3964388" cy="223003"/>
          </a:xfrm>
        </p:grpSpPr>
        <p:sp>
          <p:nvSpPr>
            <p:cNvPr id="5" name="Freeform 5"/>
            <p:cNvSpPr/>
            <p:nvPr/>
          </p:nvSpPr>
          <p:spPr>
            <a:xfrm>
              <a:off x="0" y="0"/>
              <a:ext cx="3964388" cy="223003"/>
            </a:xfrm>
            <a:custGeom>
              <a:avLst/>
              <a:gdLst/>
              <a:ahLst/>
              <a:cxnLst/>
              <a:rect l="l" t="t" r="r" b="b"/>
              <a:pathLst>
                <a:path w="3964388" h="223003">
                  <a:moveTo>
                    <a:pt x="0" y="0"/>
                  </a:moveTo>
                  <a:lnTo>
                    <a:pt x="3964388" y="0"/>
                  </a:lnTo>
                  <a:lnTo>
                    <a:pt x="3964388" y="223003"/>
                  </a:lnTo>
                  <a:lnTo>
                    <a:pt x="0" y="223003"/>
                  </a:lnTo>
                  <a:lnTo>
                    <a:pt x="0" y="0"/>
                  </a:lnTo>
                </a:path>
              </a:pathLst>
            </a:custGeom>
            <a:solidFill>
              <a:srgbClr val="343F56"/>
            </a:solidFill>
          </p:spPr>
          <p:txBody>
            <a:bodyPr/>
            <a:lstStyle/>
            <a:p>
              <a:endParaRPr lang="en-US"/>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010392" y="8582394"/>
            <a:ext cx="3717076" cy="391794"/>
          </a:xfrm>
          <a:prstGeom prst="rect">
            <a:avLst/>
          </a:prstGeom>
        </p:spPr>
        <p:txBody>
          <a:bodyPr lIns="0" tIns="0" rIns="0" bIns="0" rtlCol="0" anchor="t">
            <a:spAutoFit/>
          </a:bodyPr>
          <a:lstStyle/>
          <a:p>
            <a:pPr>
              <a:lnSpc>
                <a:spcPts val="3080"/>
              </a:lnSpc>
            </a:pPr>
            <a:r>
              <a:rPr lang="en-US" sz="2200">
                <a:solidFill>
                  <a:srgbClr val="F5E6CA"/>
                </a:solidFill>
                <a:latin typeface="Hagrid Ultra-Bold"/>
              </a:rPr>
              <a:t>BY CODING KITTENS</a:t>
            </a:r>
          </a:p>
        </p:txBody>
      </p:sp>
      <p:sp>
        <p:nvSpPr>
          <p:cNvPr id="8" name="Freeform 8"/>
          <p:cNvSpPr/>
          <p:nvPr/>
        </p:nvSpPr>
        <p:spPr>
          <a:xfrm>
            <a:off x="1383596" y="8623839"/>
            <a:ext cx="334644" cy="334644"/>
          </a:xfrm>
          <a:custGeom>
            <a:avLst/>
            <a:gdLst/>
            <a:ahLst/>
            <a:cxnLst/>
            <a:rect l="l" t="t" r="r" b="b"/>
            <a:pathLst>
              <a:path w="334644" h="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1294598" y="8586924"/>
            <a:ext cx="5705425" cy="382269"/>
          </a:xfrm>
          <a:prstGeom prst="rect">
            <a:avLst/>
          </a:prstGeom>
        </p:spPr>
        <p:txBody>
          <a:bodyPr lIns="0" tIns="0" rIns="0" bIns="0" rtlCol="0" anchor="t">
            <a:spAutoFit/>
          </a:bodyPr>
          <a:lstStyle/>
          <a:p>
            <a:pPr algn="r">
              <a:lnSpc>
                <a:spcPts val="3080"/>
              </a:lnSpc>
            </a:pPr>
            <a:r>
              <a:rPr lang="en-US" sz="2200">
                <a:solidFill>
                  <a:srgbClr val="343F56"/>
                </a:solidFill>
                <a:latin typeface="Roboto Bold"/>
              </a:rPr>
              <a:t>Thesis Defense Presentation Template</a:t>
            </a:r>
          </a:p>
        </p:txBody>
      </p:sp>
      <p:grpSp>
        <p:nvGrpSpPr>
          <p:cNvPr id="10" name="Group 10"/>
          <p:cNvGrpSpPr/>
          <p:nvPr/>
        </p:nvGrpSpPr>
        <p:grpSpPr>
          <a:xfrm>
            <a:off x="785381" y="458269"/>
            <a:ext cx="16473919" cy="792551"/>
            <a:chOff x="0" y="0"/>
            <a:chExt cx="21965225" cy="1056735"/>
          </a:xfrm>
        </p:grpSpPr>
        <p:sp>
          <p:nvSpPr>
            <p:cNvPr id="11" name="AutoShape 11"/>
            <p:cNvSpPr/>
            <p:nvPr/>
          </p:nvSpPr>
          <p:spPr>
            <a:xfrm flipV="1">
              <a:off x="4775861" y="451723"/>
              <a:ext cx="17189236" cy="86804"/>
            </a:xfrm>
            <a:prstGeom prst="line">
              <a:avLst/>
            </a:prstGeom>
            <a:ln w="50800" cap="flat">
              <a:solidFill>
                <a:srgbClr val="343F56"/>
              </a:solidFill>
              <a:prstDash val="solid"/>
              <a:headEnd type="none" w="sm" len="sm"/>
              <a:tailEnd type="none" w="sm" len="sm"/>
            </a:ln>
          </p:spPr>
          <p:txBody>
            <a:bodyPr/>
            <a:lstStyle/>
            <a:p>
              <a:endParaRPr lang="en-US"/>
            </a:p>
          </p:txBody>
        </p:sp>
        <p:sp>
          <p:nvSpPr>
            <p:cNvPr id="12" name="TextBox 12"/>
            <p:cNvSpPr txBox="1"/>
            <p:nvPr/>
          </p:nvSpPr>
          <p:spPr>
            <a:xfrm>
              <a:off x="1121431" y="257646"/>
              <a:ext cx="4777288" cy="514138"/>
            </a:xfrm>
            <a:prstGeom prst="rect">
              <a:avLst/>
            </a:prstGeom>
          </p:spPr>
          <p:txBody>
            <a:bodyPr lIns="0" tIns="0" rIns="0" bIns="0" rtlCol="0" anchor="t">
              <a:spAutoFit/>
            </a:bodyPr>
            <a:lstStyle/>
            <a:p>
              <a:pPr>
                <a:lnSpc>
                  <a:spcPts val="3080"/>
                </a:lnSpc>
              </a:pPr>
              <a:r>
                <a:rPr lang="en-US" sz="2200">
                  <a:solidFill>
                    <a:srgbClr val="343F56"/>
                  </a:solidFill>
                  <a:latin typeface="Hagrid Ultra-Bold"/>
                </a:rPr>
                <a:t>CODING KITTENS</a:t>
              </a:r>
            </a:p>
          </p:txBody>
        </p:sp>
        <p:sp>
          <p:nvSpPr>
            <p:cNvPr id="13" name="Freeform 13"/>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4">
                <a:extLst>
                  <a:ext uri="{96DAC541-7B7A-43D3-8B79-37D633B846F1}">
                    <asvg:svgBlip xmlns:asvg="http://schemas.microsoft.com/office/drawing/2016/SVG/main" r:embed="rId5"/>
                  </a:ext>
                </a:extLst>
              </a:blip>
              <a:stretch>
                <a:fillRect r="-97705" b="-47266"/>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452611" y="-531941"/>
            <a:ext cx="3634131" cy="11380101"/>
            <a:chOff x="0" y="0"/>
            <a:chExt cx="957137" cy="2997228"/>
          </a:xfrm>
        </p:grpSpPr>
        <p:sp>
          <p:nvSpPr>
            <p:cNvPr id="3" name="Freeform 3"/>
            <p:cNvSpPr/>
            <p:nvPr/>
          </p:nvSpPr>
          <p:spPr>
            <a:xfrm>
              <a:off x="0" y="0"/>
              <a:ext cx="957137" cy="2997228"/>
            </a:xfrm>
            <a:custGeom>
              <a:avLst/>
              <a:gdLst/>
              <a:ahLst/>
              <a:cxnLst/>
              <a:rect l="l" t="t" r="r" b="b"/>
              <a:pathLst>
                <a:path w="957137" h="2997228">
                  <a:moveTo>
                    <a:pt x="0" y="0"/>
                  </a:moveTo>
                  <a:lnTo>
                    <a:pt x="957137" y="0"/>
                  </a:lnTo>
                  <a:lnTo>
                    <a:pt x="957137" y="2997228"/>
                  </a:lnTo>
                  <a:lnTo>
                    <a:pt x="0" y="2997228"/>
                  </a:lnTo>
                  <a:lnTo>
                    <a:pt x="0" y="0"/>
                  </a:lnTo>
                </a:path>
              </a:pathLst>
            </a:custGeom>
            <a:solidFill>
              <a:srgbClr val="343F56"/>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716989" y="632425"/>
            <a:ext cx="7854534" cy="0"/>
          </a:xfrm>
          <a:prstGeom prst="line">
            <a:avLst/>
          </a:prstGeom>
          <a:ln w="38100" cap="flat">
            <a:solidFill>
              <a:srgbClr val="343F56"/>
            </a:solidFill>
            <a:prstDash val="solid"/>
            <a:headEnd type="none" w="sm" len="sm"/>
            <a:tailEnd type="none" w="sm" len="sm"/>
          </a:ln>
        </p:spPr>
        <p:txBody>
          <a:bodyPr/>
          <a:lstStyle/>
          <a:p>
            <a:endParaRPr lang="en-US"/>
          </a:p>
        </p:txBody>
      </p:sp>
      <p:grpSp>
        <p:nvGrpSpPr>
          <p:cNvPr id="6" name="Group 6"/>
          <p:cNvGrpSpPr/>
          <p:nvPr/>
        </p:nvGrpSpPr>
        <p:grpSpPr>
          <a:xfrm>
            <a:off x="4176072" y="2568155"/>
            <a:ext cx="6219319" cy="2575345"/>
            <a:chOff x="0" y="0"/>
            <a:chExt cx="2007284" cy="831192"/>
          </a:xfrm>
        </p:grpSpPr>
        <p:sp>
          <p:nvSpPr>
            <p:cNvPr id="7" name="Freeform 7"/>
            <p:cNvSpPr/>
            <p:nvPr/>
          </p:nvSpPr>
          <p:spPr>
            <a:xfrm>
              <a:off x="0" y="0"/>
              <a:ext cx="2007284" cy="831192"/>
            </a:xfrm>
            <a:custGeom>
              <a:avLst/>
              <a:gdLst/>
              <a:ahLst/>
              <a:cxnLst/>
              <a:rect l="l" t="t" r="r" b="b"/>
              <a:pathLst>
                <a:path w="2007284" h="831192">
                  <a:moveTo>
                    <a:pt x="0" y="0"/>
                  </a:moveTo>
                  <a:lnTo>
                    <a:pt x="2007284" y="0"/>
                  </a:lnTo>
                  <a:lnTo>
                    <a:pt x="2007284" y="831192"/>
                  </a:lnTo>
                  <a:lnTo>
                    <a:pt x="0" y="831192"/>
                  </a:lnTo>
                  <a:lnTo>
                    <a:pt x="0" y="0"/>
                  </a:lnTo>
                </a:path>
              </a:pathLst>
            </a:custGeom>
            <a:solidFill>
              <a:srgbClr val="343F56"/>
            </a:solidFill>
            <a:ln>
              <a:noFill/>
            </a:ln>
          </p:spPr>
          <p:txBody>
            <a:bodyPr/>
            <a:lstStyle/>
            <a:p>
              <a:endParaRPr lang="en-US"/>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4176072" y="5871347"/>
            <a:ext cx="6219319" cy="2559089"/>
            <a:chOff x="0" y="0"/>
            <a:chExt cx="2007284" cy="825946"/>
          </a:xfrm>
        </p:grpSpPr>
        <p:sp>
          <p:nvSpPr>
            <p:cNvPr id="10" name="Freeform 10"/>
            <p:cNvSpPr/>
            <p:nvPr/>
          </p:nvSpPr>
          <p:spPr>
            <a:xfrm>
              <a:off x="0" y="0"/>
              <a:ext cx="2007284" cy="825946"/>
            </a:xfrm>
            <a:custGeom>
              <a:avLst/>
              <a:gdLst/>
              <a:ahLst/>
              <a:cxnLst/>
              <a:rect l="l" t="t" r="r" b="b"/>
              <a:pathLst>
                <a:path w="2007284" h="825946">
                  <a:moveTo>
                    <a:pt x="0" y="0"/>
                  </a:moveTo>
                  <a:lnTo>
                    <a:pt x="2007284" y="0"/>
                  </a:lnTo>
                  <a:lnTo>
                    <a:pt x="2007284" y="825946"/>
                  </a:lnTo>
                  <a:lnTo>
                    <a:pt x="0" y="825946"/>
                  </a:lnTo>
                  <a:lnTo>
                    <a:pt x="0" y="0"/>
                  </a:lnTo>
                </a:path>
              </a:pathLst>
            </a:custGeom>
            <a:solidFill>
              <a:srgbClr val="000000">
                <a:alpha val="0"/>
              </a:srgbClr>
            </a:solidFill>
            <a:ln w="38100">
              <a:solidFill>
                <a:srgbClr val="343F56"/>
              </a:solidFill>
            </a:ln>
          </p:spPr>
          <p:txBody>
            <a:bodyPr/>
            <a:lstStyle/>
            <a:p>
              <a:endParaRPr lang="en-US"/>
            </a:p>
          </p:txBody>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584200" y="7145939"/>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3" name="Group 13"/>
          <p:cNvGrpSpPr/>
          <p:nvPr/>
        </p:nvGrpSpPr>
        <p:grpSpPr>
          <a:xfrm>
            <a:off x="11244766" y="2599020"/>
            <a:ext cx="6219319" cy="2559089"/>
            <a:chOff x="0" y="0"/>
            <a:chExt cx="2007284" cy="825946"/>
          </a:xfrm>
        </p:grpSpPr>
        <p:sp>
          <p:nvSpPr>
            <p:cNvPr id="14" name="Freeform 14"/>
            <p:cNvSpPr/>
            <p:nvPr/>
          </p:nvSpPr>
          <p:spPr>
            <a:xfrm>
              <a:off x="0" y="0"/>
              <a:ext cx="2007284" cy="825946"/>
            </a:xfrm>
            <a:custGeom>
              <a:avLst/>
              <a:gdLst/>
              <a:ahLst/>
              <a:cxnLst/>
              <a:rect l="l" t="t" r="r" b="b"/>
              <a:pathLst>
                <a:path w="2007284" h="825946">
                  <a:moveTo>
                    <a:pt x="0" y="0"/>
                  </a:moveTo>
                  <a:lnTo>
                    <a:pt x="2007284" y="0"/>
                  </a:lnTo>
                  <a:lnTo>
                    <a:pt x="2007284" y="825946"/>
                  </a:lnTo>
                  <a:lnTo>
                    <a:pt x="0" y="825946"/>
                  </a:lnTo>
                  <a:lnTo>
                    <a:pt x="0" y="0"/>
                  </a:lnTo>
                </a:path>
              </a:pathLst>
            </a:custGeom>
            <a:solidFill>
              <a:srgbClr val="000000">
                <a:alpha val="0"/>
              </a:srgbClr>
            </a:solidFill>
            <a:ln w="38100">
              <a:solidFill>
                <a:srgbClr val="343F56"/>
              </a:solidFill>
            </a:ln>
          </p:spPr>
          <p:txBody>
            <a:bodyPr/>
            <a:lstStyle/>
            <a:p>
              <a:endParaRPr lang="en-US"/>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6964691" y="409857"/>
            <a:ext cx="2752298" cy="397510"/>
          </a:xfrm>
          <a:prstGeom prst="rect">
            <a:avLst/>
          </a:prstGeom>
        </p:spPr>
        <p:txBody>
          <a:bodyPr lIns="0" tIns="0" rIns="0" bIns="0" rtlCol="0" anchor="t">
            <a:spAutoFit/>
          </a:bodyPr>
          <a:lstStyle/>
          <a:p>
            <a:pPr>
              <a:lnSpc>
                <a:spcPts val="3080"/>
              </a:lnSpc>
            </a:pPr>
            <a:r>
              <a:rPr lang="en-US" sz="2200">
                <a:solidFill>
                  <a:srgbClr val="343F56"/>
                </a:solidFill>
                <a:latin typeface="Hagrid Ultra-Bold"/>
              </a:rPr>
              <a:t>TEAM MEMBERS</a:t>
            </a:r>
          </a:p>
        </p:txBody>
      </p:sp>
      <p:grpSp>
        <p:nvGrpSpPr>
          <p:cNvPr id="17" name="Group 17"/>
          <p:cNvGrpSpPr/>
          <p:nvPr/>
        </p:nvGrpSpPr>
        <p:grpSpPr>
          <a:xfrm>
            <a:off x="11244766" y="5871347"/>
            <a:ext cx="6219319" cy="2559089"/>
            <a:chOff x="0" y="0"/>
            <a:chExt cx="2007284" cy="825946"/>
          </a:xfrm>
        </p:grpSpPr>
        <p:sp>
          <p:nvSpPr>
            <p:cNvPr id="18" name="Freeform 18"/>
            <p:cNvSpPr/>
            <p:nvPr/>
          </p:nvSpPr>
          <p:spPr>
            <a:xfrm>
              <a:off x="0" y="0"/>
              <a:ext cx="2007284" cy="825946"/>
            </a:xfrm>
            <a:custGeom>
              <a:avLst/>
              <a:gdLst/>
              <a:ahLst/>
              <a:cxnLst/>
              <a:rect l="l" t="t" r="r" b="b"/>
              <a:pathLst>
                <a:path w="2007284" h="825946">
                  <a:moveTo>
                    <a:pt x="0" y="0"/>
                  </a:moveTo>
                  <a:lnTo>
                    <a:pt x="2007284" y="0"/>
                  </a:lnTo>
                  <a:lnTo>
                    <a:pt x="2007284" y="825946"/>
                  </a:lnTo>
                  <a:lnTo>
                    <a:pt x="0" y="825946"/>
                  </a:lnTo>
                  <a:lnTo>
                    <a:pt x="0" y="0"/>
                  </a:lnTo>
                </a:path>
              </a:pathLst>
            </a:custGeom>
            <a:solidFill>
              <a:srgbClr val="343F56"/>
            </a:solidFill>
            <a:ln>
              <a:noFill/>
            </a:ln>
          </p:spPr>
          <p:txBody>
            <a:bodyPr/>
            <a:lstStyle/>
            <a:p>
              <a:endParaRPr lang="en-US"/>
            </a:p>
          </p:txBody>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12047658" y="2963596"/>
            <a:ext cx="4613535" cy="546735"/>
          </a:xfrm>
          <a:prstGeom prst="rect">
            <a:avLst/>
          </a:prstGeom>
        </p:spPr>
        <p:txBody>
          <a:bodyPr lIns="0" tIns="0" rIns="0" bIns="0" rtlCol="0" anchor="t">
            <a:spAutoFit/>
          </a:bodyPr>
          <a:lstStyle/>
          <a:p>
            <a:pPr algn="ctr">
              <a:lnSpc>
                <a:spcPts val="4200"/>
              </a:lnSpc>
            </a:pPr>
            <a:r>
              <a:rPr lang="en-US" sz="3000">
                <a:solidFill>
                  <a:srgbClr val="343F56"/>
                </a:solidFill>
                <a:latin typeface="Hagrid Ultra-Bold"/>
              </a:rPr>
              <a:t>LÂM THIỀU HUY</a:t>
            </a:r>
          </a:p>
        </p:txBody>
      </p:sp>
      <p:grpSp>
        <p:nvGrpSpPr>
          <p:cNvPr id="21" name="Group 21"/>
          <p:cNvGrpSpPr/>
          <p:nvPr/>
        </p:nvGrpSpPr>
        <p:grpSpPr>
          <a:xfrm>
            <a:off x="3444773" y="236149"/>
            <a:ext cx="4424040" cy="792551"/>
            <a:chOff x="0" y="0"/>
            <a:chExt cx="5898719" cy="1056735"/>
          </a:xfrm>
        </p:grpSpPr>
        <p:sp>
          <p:nvSpPr>
            <p:cNvPr id="22" name="Freeform 22"/>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4">
                <a:extLst>
                  <a:ext uri="{96DAC541-7B7A-43D3-8B79-37D633B846F1}">
                    <asvg:svgBlip xmlns:asvg="http://schemas.microsoft.com/office/drawing/2016/SVG/main" r:embed="rId5"/>
                  </a:ext>
                </a:extLst>
              </a:blip>
              <a:stretch>
                <a:fillRect r="-97705" b="-47266"/>
              </a:stretch>
            </a:blipFill>
          </p:spPr>
          <p:txBody>
            <a:bodyPr/>
            <a:lstStyle/>
            <a:p>
              <a:endParaRPr lang="en-US"/>
            </a:p>
          </p:txBody>
        </p:sp>
        <p:sp>
          <p:nvSpPr>
            <p:cNvPr id="23" name="TextBox 23"/>
            <p:cNvSpPr txBox="1"/>
            <p:nvPr/>
          </p:nvSpPr>
          <p:spPr>
            <a:xfrm>
              <a:off x="1121431" y="257646"/>
              <a:ext cx="4777288" cy="514138"/>
            </a:xfrm>
            <a:prstGeom prst="rect">
              <a:avLst/>
            </a:prstGeom>
          </p:spPr>
          <p:txBody>
            <a:bodyPr lIns="0" tIns="0" rIns="0" bIns="0" rtlCol="0" anchor="t">
              <a:spAutoFit/>
            </a:bodyPr>
            <a:lstStyle/>
            <a:p>
              <a:pPr>
                <a:lnSpc>
                  <a:spcPts val="3080"/>
                </a:lnSpc>
              </a:pPr>
              <a:r>
                <a:rPr lang="en-US" sz="2200">
                  <a:solidFill>
                    <a:srgbClr val="343F56"/>
                  </a:solidFill>
                  <a:latin typeface="Hagrid Ultra-Bold"/>
                </a:rPr>
                <a:t>CODING KITTENS</a:t>
              </a:r>
            </a:p>
          </p:txBody>
        </p:sp>
      </p:grpSp>
      <p:sp>
        <p:nvSpPr>
          <p:cNvPr id="24" name="Freeform 24"/>
          <p:cNvSpPr/>
          <p:nvPr/>
        </p:nvSpPr>
        <p:spPr>
          <a:xfrm>
            <a:off x="11593572" y="917725"/>
            <a:ext cx="5521708" cy="2222487"/>
          </a:xfrm>
          <a:custGeom>
            <a:avLst/>
            <a:gdLst/>
            <a:ahLst/>
            <a:cxnLst/>
            <a:rect l="l" t="t" r="r" b="b"/>
            <a:pathLst>
              <a:path w="5521708" h="2222487">
                <a:moveTo>
                  <a:pt x="0" y="0"/>
                </a:moveTo>
                <a:lnTo>
                  <a:pt x="5521708" y="0"/>
                </a:lnTo>
                <a:lnTo>
                  <a:pt x="5521708" y="2222488"/>
                </a:lnTo>
                <a:lnTo>
                  <a:pt x="0" y="22224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TextBox 25"/>
          <p:cNvSpPr txBox="1"/>
          <p:nvPr/>
        </p:nvSpPr>
        <p:spPr>
          <a:xfrm rot="-5400000">
            <a:off x="-2606363" y="3752215"/>
            <a:ext cx="8229600" cy="2782571"/>
          </a:xfrm>
          <a:prstGeom prst="rect">
            <a:avLst/>
          </a:prstGeom>
        </p:spPr>
        <p:txBody>
          <a:bodyPr lIns="0" tIns="0" rIns="0" bIns="0" rtlCol="0" anchor="t">
            <a:spAutoFit/>
          </a:bodyPr>
          <a:lstStyle/>
          <a:p>
            <a:pPr algn="ctr">
              <a:lnSpc>
                <a:spcPts val="10639"/>
              </a:lnSpc>
            </a:pPr>
            <a:r>
              <a:rPr lang="en-US" sz="7599">
                <a:solidFill>
                  <a:srgbClr val="F5E6CA"/>
                </a:solidFill>
                <a:latin typeface="Hagrid Heavy"/>
              </a:rPr>
              <a:t>PROJECT MANAGEMENT </a:t>
            </a:r>
          </a:p>
        </p:txBody>
      </p:sp>
      <p:sp>
        <p:nvSpPr>
          <p:cNvPr id="26" name="TextBox 26"/>
          <p:cNvSpPr txBox="1"/>
          <p:nvPr/>
        </p:nvSpPr>
        <p:spPr>
          <a:xfrm>
            <a:off x="4176072" y="3073538"/>
            <a:ext cx="6219319" cy="554355"/>
          </a:xfrm>
          <a:prstGeom prst="rect">
            <a:avLst/>
          </a:prstGeom>
        </p:spPr>
        <p:txBody>
          <a:bodyPr lIns="0" tIns="0" rIns="0" bIns="0" rtlCol="0" anchor="t">
            <a:spAutoFit/>
          </a:bodyPr>
          <a:lstStyle/>
          <a:p>
            <a:pPr algn="ctr">
              <a:lnSpc>
                <a:spcPts val="4200"/>
              </a:lnSpc>
            </a:pPr>
            <a:r>
              <a:rPr lang="en-US" sz="3000">
                <a:solidFill>
                  <a:srgbClr val="F5E6CA"/>
                </a:solidFill>
                <a:latin typeface="Hagrid Heavy"/>
              </a:rPr>
              <a:t>NGUYỄN THẾ THIỆN</a:t>
            </a:r>
          </a:p>
        </p:txBody>
      </p:sp>
      <p:sp>
        <p:nvSpPr>
          <p:cNvPr id="27" name="TextBox 27"/>
          <p:cNvSpPr txBox="1"/>
          <p:nvPr/>
        </p:nvSpPr>
        <p:spPr>
          <a:xfrm>
            <a:off x="4978964" y="6235923"/>
            <a:ext cx="4613535" cy="546735"/>
          </a:xfrm>
          <a:prstGeom prst="rect">
            <a:avLst/>
          </a:prstGeom>
        </p:spPr>
        <p:txBody>
          <a:bodyPr lIns="0" tIns="0" rIns="0" bIns="0" rtlCol="0" anchor="t">
            <a:spAutoFit/>
          </a:bodyPr>
          <a:lstStyle/>
          <a:p>
            <a:pPr algn="ctr">
              <a:lnSpc>
                <a:spcPts val="4200"/>
              </a:lnSpc>
            </a:pPr>
            <a:r>
              <a:rPr lang="en-US" sz="3000">
                <a:solidFill>
                  <a:srgbClr val="343F56"/>
                </a:solidFill>
                <a:latin typeface="Hagrid Ultra-Bold"/>
              </a:rPr>
              <a:t>ĐINH HOÀNG DUY</a:t>
            </a:r>
          </a:p>
        </p:txBody>
      </p:sp>
      <p:sp>
        <p:nvSpPr>
          <p:cNvPr id="28" name="TextBox 28"/>
          <p:cNvSpPr txBox="1"/>
          <p:nvPr/>
        </p:nvSpPr>
        <p:spPr>
          <a:xfrm>
            <a:off x="4841104" y="4216003"/>
            <a:ext cx="4875885" cy="382269"/>
          </a:xfrm>
          <a:prstGeom prst="rect">
            <a:avLst/>
          </a:prstGeom>
        </p:spPr>
        <p:txBody>
          <a:bodyPr lIns="0" tIns="0" rIns="0" bIns="0" rtlCol="0" anchor="t">
            <a:spAutoFit/>
          </a:bodyPr>
          <a:lstStyle/>
          <a:p>
            <a:pPr algn="ctr">
              <a:lnSpc>
                <a:spcPts val="3080"/>
              </a:lnSpc>
            </a:pPr>
            <a:r>
              <a:rPr lang="en-US" sz="2200">
                <a:solidFill>
                  <a:srgbClr val="F5E6CA"/>
                </a:solidFill>
                <a:latin typeface="Roboto"/>
              </a:rPr>
              <a:t>Project Manager</a:t>
            </a:r>
          </a:p>
        </p:txBody>
      </p:sp>
      <p:sp>
        <p:nvSpPr>
          <p:cNvPr id="29" name="TextBox 29"/>
          <p:cNvSpPr txBox="1"/>
          <p:nvPr/>
        </p:nvSpPr>
        <p:spPr>
          <a:xfrm>
            <a:off x="4885863" y="7432958"/>
            <a:ext cx="4875885" cy="772794"/>
          </a:xfrm>
          <a:prstGeom prst="rect">
            <a:avLst/>
          </a:prstGeom>
        </p:spPr>
        <p:txBody>
          <a:bodyPr lIns="0" tIns="0" rIns="0" bIns="0" rtlCol="0" anchor="t">
            <a:spAutoFit/>
          </a:bodyPr>
          <a:lstStyle/>
          <a:p>
            <a:pPr algn="ctr">
              <a:lnSpc>
                <a:spcPts val="3080"/>
              </a:lnSpc>
            </a:pPr>
            <a:r>
              <a:rPr lang="en-US" sz="2200">
                <a:solidFill>
                  <a:srgbClr val="343F56"/>
                </a:solidFill>
                <a:latin typeface="Roboto"/>
              </a:rPr>
              <a:t>Front-end Developer</a:t>
            </a:r>
          </a:p>
          <a:p>
            <a:pPr algn="ctr">
              <a:lnSpc>
                <a:spcPts val="3080"/>
              </a:lnSpc>
            </a:pPr>
            <a:r>
              <a:rPr lang="en-US" sz="2200">
                <a:solidFill>
                  <a:srgbClr val="343F56"/>
                </a:solidFill>
                <a:latin typeface="Roboto"/>
              </a:rPr>
              <a:t>UI Designer</a:t>
            </a:r>
          </a:p>
        </p:txBody>
      </p:sp>
      <p:sp>
        <p:nvSpPr>
          <p:cNvPr id="30" name="TextBox 30"/>
          <p:cNvSpPr txBox="1"/>
          <p:nvPr/>
        </p:nvSpPr>
        <p:spPr>
          <a:xfrm>
            <a:off x="4214146" y="3592586"/>
            <a:ext cx="6219319" cy="530225"/>
          </a:xfrm>
          <a:prstGeom prst="rect">
            <a:avLst/>
          </a:prstGeom>
        </p:spPr>
        <p:txBody>
          <a:bodyPr lIns="0" tIns="0" rIns="0" bIns="0" rtlCol="0" anchor="t">
            <a:spAutoFit/>
          </a:bodyPr>
          <a:lstStyle/>
          <a:p>
            <a:pPr algn="ctr">
              <a:lnSpc>
                <a:spcPts val="4060"/>
              </a:lnSpc>
            </a:pPr>
            <a:r>
              <a:rPr lang="en-US" sz="2900">
                <a:solidFill>
                  <a:srgbClr val="F5E6CA"/>
                </a:solidFill>
                <a:latin typeface="Hagrid Heavy"/>
              </a:rPr>
              <a:t>21127170 </a:t>
            </a:r>
          </a:p>
        </p:txBody>
      </p:sp>
      <p:sp>
        <p:nvSpPr>
          <p:cNvPr id="31" name="TextBox 31"/>
          <p:cNvSpPr txBox="1"/>
          <p:nvPr/>
        </p:nvSpPr>
        <p:spPr>
          <a:xfrm>
            <a:off x="12061996" y="7432958"/>
            <a:ext cx="4875885" cy="772794"/>
          </a:xfrm>
          <a:prstGeom prst="rect">
            <a:avLst/>
          </a:prstGeom>
        </p:spPr>
        <p:txBody>
          <a:bodyPr lIns="0" tIns="0" rIns="0" bIns="0" rtlCol="0" anchor="t">
            <a:spAutoFit/>
          </a:bodyPr>
          <a:lstStyle/>
          <a:p>
            <a:pPr algn="ctr">
              <a:lnSpc>
                <a:spcPts val="3080"/>
              </a:lnSpc>
            </a:pPr>
            <a:r>
              <a:rPr lang="en-US" sz="2200">
                <a:solidFill>
                  <a:srgbClr val="F5E6CA"/>
                </a:solidFill>
                <a:latin typeface="Roboto"/>
              </a:rPr>
              <a:t>Back-end Developer</a:t>
            </a:r>
          </a:p>
          <a:p>
            <a:pPr algn="ctr">
              <a:lnSpc>
                <a:spcPts val="3080"/>
              </a:lnSpc>
            </a:pPr>
            <a:r>
              <a:rPr lang="en-US" sz="2200">
                <a:solidFill>
                  <a:srgbClr val="F5E6CA"/>
                </a:solidFill>
                <a:latin typeface="Roboto"/>
              </a:rPr>
              <a:t>Tester</a:t>
            </a:r>
          </a:p>
        </p:txBody>
      </p:sp>
      <p:sp>
        <p:nvSpPr>
          <p:cNvPr id="32" name="TextBox 32"/>
          <p:cNvSpPr txBox="1"/>
          <p:nvPr/>
        </p:nvSpPr>
        <p:spPr>
          <a:xfrm>
            <a:off x="11390279" y="6754971"/>
            <a:ext cx="6219319" cy="530225"/>
          </a:xfrm>
          <a:prstGeom prst="rect">
            <a:avLst/>
          </a:prstGeom>
        </p:spPr>
        <p:txBody>
          <a:bodyPr lIns="0" tIns="0" rIns="0" bIns="0" rtlCol="0" anchor="t">
            <a:spAutoFit/>
          </a:bodyPr>
          <a:lstStyle/>
          <a:p>
            <a:pPr algn="ctr">
              <a:lnSpc>
                <a:spcPts val="4060"/>
              </a:lnSpc>
            </a:pPr>
            <a:r>
              <a:rPr lang="en-US" sz="2900">
                <a:solidFill>
                  <a:srgbClr val="F5E6CA"/>
                </a:solidFill>
                <a:latin typeface="Hagrid Heavy"/>
              </a:rPr>
              <a:t>21127039</a:t>
            </a:r>
          </a:p>
        </p:txBody>
      </p:sp>
      <p:sp>
        <p:nvSpPr>
          <p:cNvPr id="33" name="TextBox 33"/>
          <p:cNvSpPr txBox="1"/>
          <p:nvPr/>
        </p:nvSpPr>
        <p:spPr>
          <a:xfrm>
            <a:off x="4978964" y="6715983"/>
            <a:ext cx="4613535" cy="546735"/>
          </a:xfrm>
          <a:prstGeom prst="rect">
            <a:avLst/>
          </a:prstGeom>
        </p:spPr>
        <p:txBody>
          <a:bodyPr lIns="0" tIns="0" rIns="0" bIns="0" rtlCol="0" anchor="t">
            <a:spAutoFit/>
          </a:bodyPr>
          <a:lstStyle/>
          <a:p>
            <a:pPr algn="ctr">
              <a:lnSpc>
                <a:spcPts val="4200"/>
              </a:lnSpc>
            </a:pPr>
            <a:r>
              <a:rPr lang="en-US" sz="3000">
                <a:solidFill>
                  <a:srgbClr val="343F56"/>
                </a:solidFill>
                <a:latin typeface="Hagrid Ultra-Bold"/>
              </a:rPr>
              <a:t>21127027</a:t>
            </a:r>
          </a:p>
        </p:txBody>
      </p:sp>
      <p:sp>
        <p:nvSpPr>
          <p:cNvPr id="34" name="TextBox 34"/>
          <p:cNvSpPr txBox="1"/>
          <p:nvPr/>
        </p:nvSpPr>
        <p:spPr>
          <a:xfrm>
            <a:off x="11916483" y="4188063"/>
            <a:ext cx="4875885" cy="772794"/>
          </a:xfrm>
          <a:prstGeom prst="rect">
            <a:avLst/>
          </a:prstGeom>
        </p:spPr>
        <p:txBody>
          <a:bodyPr lIns="0" tIns="0" rIns="0" bIns="0" rtlCol="0" anchor="t">
            <a:spAutoFit/>
          </a:bodyPr>
          <a:lstStyle/>
          <a:p>
            <a:pPr algn="ctr">
              <a:lnSpc>
                <a:spcPts val="3080"/>
              </a:lnSpc>
            </a:pPr>
            <a:r>
              <a:rPr lang="en-US" sz="2200">
                <a:solidFill>
                  <a:srgbClr val="343F56"/>
                </a:solidFill>
                <a:latin typeface="Roboto"/>
              </a:rPr>
              <a:t>Back-end Developer</a:t>
            </a:r>
          </a:p>
          <a:p>
            <a:pPr algn="ctr">
              <a:lnSpc>
                <a:spcPts val="3080"/>
              </a:lnSpc>
            </a:pPr>
            <a:r>
              <a:rPr lang="en-US" sz="2200">
                <a:solidFill>
                  <a:srgbClr val="343F56"/>
                </a:solidFill>
                <a:latin typeface="Roboto"/>
              </a:rPr>
              <a:t>Business Analyst</a:t>
            </a:r>
          </a:p>
        </p:txBody>
      </p:sp>
      <p:sp>
        <p:nvSpPr>
          <p:cNvPr id="35" name="TextBox 35"/>
          <p:cNvSpPr txBox="1"/>
          <p:nvPr/>
        </p:nvSpPr>
        <p:spPr>
          <a:xfrm>
            <a:off x="12047658" y="3443655"/>
            <a:ext cx="4613535" cy="546735"/>
          </a:xfrm>
          <a:prstGeom prst="rect">
            <a:avLst/>
          </a:prstGeom>
        </p:spPr>
        <p:txBody>
          <a:bodyPr lIns="0" tIns="0" rIns="0" bIns="0" rtlCol="0" anchor="t">
            <a:spAutoFit/>
          </a:bodyPr>
          <a:lstStyle/>
          <a:p>
            <a:pPr algn="ctr">
              <a:lnSpc>
                <a:spcPts val="4200"/>
              </a:lnSpc>
            </a:pPr>
            <a:r>
              <a:rPr lang="en-US" sz="3000">
                <a:solidFill>
                  <a:srgbClr val="343F56"/>
                </a:solidFill>
                <a:latin typeface="Hagrid Ultra-Bold"/>
              </a:rPr>
              <a:t>21127056</a:t>
            </a:r>
          </a:p>
        </p:txBody>
      </p:sp>
      <p:grpSp>
        <p:nvGrpSpPr>
          <p:cNvPr id="36" name="Group 36"/>
          <p:cNvGrpSpPr/>
          <p:nvPr/>
        </p:nvGrpSpPr>
        <p:grpSpPr>
          <a:xfrm>
            <a:off x="10673976" y="6022618"/>
            <a:ext cx="7999567" cy="760040"/>
            <a:chOff x="0" y="0"/>
            <a:chExt cx="10666089" cy="1013386"/>
          </a:xfrm>
        </p:grpSpPr>
        <p:sp>
          <p:nvSpPr>
            <p:cNvPr id="37" name="TextBox 37"/>
            <p:cNvSpPr txBox="1"/>
            <p:nvPr/>
          </p:nvSpPr>
          <p:spPr>
            <a:xfrm>
              <a:off x="0" y="296471"/>
              <a:ext cx="10666089" cy="716915"/>
            </a:xfrm>
            <a:prstGeom prst="rect">
              <a:avLst/>
            </a:prstGeom>
          </p:spPr>
          <p:txBody>
            <a:bodyPr lIns="0" tIns="0" rIns="0" bIns="0" rtlCol="0" anchor="t">
              <a:spAutoFit/>
            </a:bodyPr>
            <a:lstStyle/>
            <a:p>
              <a:pPr algn="ctr">
                <a:lnSpc>
                  <a:spcPts val="4200"/>
                </a:lnSpc>
              </a:pPr>
              <a:r>
                <a:rPr lang="en-US" sz="3000">
                  <a:solidFill>
                    <a:srgbClr val="EFEAD8"/>
                  </a:solidFill>
                  <a:latin typeface="Hagrid Heavy"/>
                </a:rPr>
                <a:t>PHAN LÝ BAO HẠNH</a:t>
              </a:r>
            </a:p>
          </p:txBody>
        </p:sp>
        <p:sp>
          <p:nvSpPr>
            <p:cNvPr id="38" name="TextBox 38"/>
            <p:cNvSpPr txBox="1"/>
            <p:nvPr/>
          </p:nvSpPr>
          <p:spPr>
            <a:xfrm>
              <a:off x="5404261" y="-57150"/>
              <a:ext cx="693936" cy="546184"/>
            </a:xfrm>
            <a:prstGeom prst="rect">
              <a:avLst/>
            </a:prstGeom>
          </p:spPr>
          <p:txBody>
            <a:bodyPr lIns="0" tIns="0" rIns="0" bIns="0" rtlCol="0" anchor="t">
              <a:spAutoFit/>
            </a:bodyPr>
            <a:lstStyle/>
            <a:p>
              <a:pPr algn="ctr">
                <a:lnSpc>
                  <a:spcPts val="3200"/>
                </a:lnSpc>
              </a:pPr>
              <a:r>
                <a:rPr lang="en-US" sz="2286">
                  <a:solidFill>
                    <a:srgbClr val="EFEAD8"/>
                  </a:solidFill>
                  <a:latin typeface="Hagrid Heavy"/>
                </a:rPr>
                <a: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1002145" y="8723412"/>
            <a:ext cx="16228082" cy="534888"/>
            <a:chOff x="0" y="0"/>
            <a:chExt cx="3964388" cy="130669"/>
          </a:xfrm>
        </p:grpSpPr>
        <p:sp>
          <p:nvSpPr>
            <p:cNvPr id="3" name="Freeform 3"/>
            <p:cNvSpPr/>
            <p:nvPr/>
          </p:nvSpPr>
          <p:spPr>
            <a:xfrm>
              <a:off x="0" y="0"/>
              <a:ext cx="3964388" cy="130669"/>
            </a:xfrm>
            <a:custGeom>
              <a:avLst/>
              <a:gdLst/>
              <a:ahLst/>
              <a:cxnLst/>
              <a:rect l="l" t="t" r="r" b="b"/>
              <a:pathLst>
                <a:path w="3964388" h="130669">
                  <a:moveTo>
                    <a:pt x="0" y="0"/>
                  </a:moveTo>
                  <a:lnTo>
                    <a:pt x="3964388" y="0"/>
                  </a:lnTo>
                  <a:lnTo>
                    <a:pt x="3964388" y="130669"/>
                  </a:lnTo>
                  <a:lnTo>
                    <a:pt x="0" y="130669"/>
                  </a:lnTo>
                  <a:lnTo>
                    <a:pt x="0" y="0"/>
                  </a:lnTo>
                </a:path>
              </a:pathLst>
            </a:custGeom>
            <a:solidFill>
              <a:srgbClr val="343F56"/>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9116186" y="4583174"/>
            <a:ext cx="8764" cy="4140238"/>
          </a:xfrm>
          <a:prstGeom prst="line">
            <a:avLst/>
          </a:prstGeom>
          <a:ln w="38100" cap="flat">
            <a:solidFill>
              <a:srgbClr val="343F56"/>
            </a:solidFill>
            <a:prstDash val="solid"/>
            <a:headEnd type="none" w="sm" len="sm"/>
            <a:tailEnd type="none" w="sm" len="sm"/>
          </a:ln>
        </p:spPr>
        <p:txBody>
          <a:bodyPr/>
          <a:lstStyle/>
          <a:p>
            <a:endParaRPr lang="en-US"/>
          </a:p>
        </p:txBody>
      </p:sp>
      <p:sp>
        <p:nvSpPr>
          <p:cNvPr id="6" name="AutoShape 6"/>
          <p:cNvSpPr/>
          <p:nvPr/>
        </p:nvSpPr>
        <p:spPr>
          <a:xfrm>
            <a:off x="1028700" y="4564084"/>
            <a:ext cx="16230600" cy="0"/>
          </a:xfrm>
          <a:prstGeom prst="line">
            <a:avLst/>
          </a:prstGeom>
          <a:ln w="38100" cap="flat">
            <a:solidFill>
              <a:srgbClr val="343F56"/>
            </a:solidFill>
            <a:prstDash val="solid"/>
            <a:headEnd type="none" w="sm" len="sm"/>
            <a:tailEnd type="none" w="sm" len="sm"/>
          </a:ln>
        </p:spPr>
        <p:txBody>
          <a:bodyPr/>
          <a:lstStyle/>
          <a:p>
            <a:endParaRPr lang="en-US"/>
          </a:p>
        </p:txBody>
      </p:sp>
      <p:grpSp>
        <p:nvGrpSpPr>
          <p:cNvPr id="7" name="Group 7"/>
          <p:cNvGrpSpPr/>
          <p:nvPr/>
        </p:nvGrpSpPr>
        <p:grpSpPr>
          <a:xfrm>
            <a:off x="1049009" y="4952771"/>
            <a:ext cx="7292365" cy="3401004"/>
            <a:chOff x="0" y="0"/>
            <a:chExt cx="9723153" cy="4534672"/>
          </a:xfrm>
        </p:grpSpPr>
        <p:sp>
          <p:nvSpPr>
            <p:cNvPr id="8" name="TextBox 8"/>
            <p:cNvSpPr txBox="1"/>
            <p:nvPr/>
          </p:nvSpPr>
          <p:spPr>
            <a:xfrm>
              <a:off x="910028" y="-66675"/>
              <a:ext cx="8025164" cy="716915"/>
            </a:xfrm>
            <a:prstGeom prst="rect">
              <a:avLst/>
            </a:prstGeom>
          </p:spPr>
          <p:txBody>
            <a:bodyPr lIns="0" tIns="0" rIns="0" bIns="0" rtlCol="0" anchor="t">
              <a:spAutoFit/>
            </a:bodyPr>
            <a:lstStyle/>
            <a:p>
              <a:pPr>
                <a:lnSpc>
                  <a:spcPts val="4200"/>
                </a:lnSpc>
              </a:pPr>
              <a:r>
                <a:rPr lang="en-US" sz="3000">
                  <a:solidFill>
                    <a:srgbClr val="343F56"/>
                  </a:solidFill>
                  <a:latin typeface="Hagrid Heavy"/>
                </a:rPr>
                <a:t>NGUYỄN THẾ THIỆN:</a:t>
              </a:r>
            </a:p>
          </p:txBody>
        </p:sp>
        <p:sp>
          <p:nvSpPr>
            <p:cNvPr id="9" name="Freeform 9"/>
            <p:cNvSpPr/>
            <p:nvPr/>
          </p:nvSpPr>
          <p:spPr>
            <a:xfrm>
              <a:off x="0" y="80664"/>
              <a:ext cx="446193" cy="446193"/>
            </a:xfrm>
            <a:custGeom>
              <a:avLst/>
              <a:gdLst/>
              <a:ahLst/>
              <a:cxnLst/>
              <a:rect l="l" t="t" r="r" b="b"/>
              <a:pathLst>
                <a:path w="446193" h="446193">
                  <a:moveTo>
                    <a:pt x="0" y="0"/>
                  </a:moveTo>
                  <a:lnTo>
                    <a:pt x="446193" y="0"/>
                  </a:lnTo>
                  <a:lnTo>
                    <a:pt x="446193" y="446193"/>
                  </a:lnTo>
                  <a:lnTo>
                    <a:pt x="0" y="446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0" y="916654"/>
              <a:ext cx="9723153" cy="3618018"/>
            </a:xfrm>
            <a:prstGeom prst="rect">
              <a:avLst/>
            </a:prstGeom>
          </p:spPr>
          <p:txBody>
            <a:bodyPr lIns="0" tIns="0" rIns="0" bIns="0" rtlCol="0" anchor="t">
              <a:spAutoFit/>
            </a:bodyPr>
            <a:lstStyle/>
            <a:p>
              <a:pPr>
                <a:lnSpc>
                  <a:spcPts val="3080"/>
                </a:lnSpc>
              </a:pPr>
              <a:r>
                <a:rPr lang="en-US" sz="2200">
                  <a:solidFill>
                    <a:srgbClr val="343F56"/>
                  </a:solidFill>
                  <a:latin typeface="Roboto"/>
                </a:rPr>
                <a:t>Responsible for project management,</a:t>
              </a:r>
            </a:p>
            <a:p>
              <a:pPr>
                <a:lnSpc>
                  <a:spcPts val="3080"/>
                </a:lnSpc>
              </a:pPr>
              <a:r>
                <a:rPr lang="en-US" sz="2200">
                  <a:solidFill>
                    <a:srgbClr val="343F56"/>
                  </a:solidFill>
                  <a:latin typeface="Roboto"/>
                </a:rPr>
                <a:t>coordinating activities, and making decisions in</a:t>
              </a:r>
            </a:p>
            <a:p>
              <a:pPr>
                <a:lnSpc>
                  <a:spcPts val="3080"/>
                </a:lnSpc>
              </a:pPr>
              <a:r>
                <a:rPr lang="en-US" sz="2200">
                  <a:solidFill>
                    <a:srgbClr val="343F56"/>
                  </a:solidFill>
                  <a:latin typeface="Roboto"/>
                </a:rPr>
                <a:t>the project. He is accountable for project</a:t>
              </a:r>
            </a:p>
            <a:p>
              <a:pPr>
                <a:lnSpc>
                  <a:spcPts val="3080"/>
                </a:lnSpc>
              </a:pPr>
              <a:r>
                <a:rPr lang="en-US" sz="2200">
                  <a:solidFill>
                    <a:srgbClr val="343F56"/>
                  </a:solidFill>
                  <a:latin typeface="Roboto"/>
                </a:rPr>
                <a:t>planning, scheduling, and resource management.</a:t>
              </a:r>
            </a:p>
            <a:p>
              <a:pPr>
                <a:lnSpc>
                  <a:spcPts val="3080"/>
                </a:lnSpc>
              </a:pPr>
              <a:r>
                <a:rPr lang="en-US" sz="2200">
                  <a:solidFill>
                    <a:srgbClr val="343F56"/>
                  </a:solidFill>
                  <a:latin typeface="Roboto"/>
                </a:rPr>
                <a:t>The Project Manager's tasks include project</a:t>
              </a:r>
            </a:p>
            <a:p>
              <a:pPr>
                <a:lnSpc>
                  <a:spcPts val="3080"/>
                </a:lnSpc>
              </a:pPr>
              <a:r>
                <a:rPr lang="en-US" sz="2200">
                  <a:solidFill>
                    <a:srgbClr val="343F56"/>
                  </a:solidFill>
                  <a:latin typeface="Roboto"/>
                </a:rPr>
                <a:t>planning, monitoring progress, and ensuring the</a:t>
              </a:r>
            </a:p>
            <a:p>
              <a:pPr>
                <a:lnSpc>
                  <a:spcPts val="3080"/>
                </a:lnSpc>
              </a:pPr>
              <a:r>
                <a:rPr lang="en-US" sz="2200">
                  <a:solidFill>
                    <a:srgbClr val="343F56"/>
                  </a:solidFill>
                  <a:latin typeface="Roboto"/>
                </a:rPr>
                <a:t>successful implementation of the project.</a:t>
              </a:r>
            </a:p>
          </p:txBody>
        </p:sp>
      </p:grpSp>
      <p:grpSp>
        <p:nvGrpSpPr>
          <p:cNvPr id="11" name="Group 11"/>
          <p:cNvGrpSpPr/>
          <p:nvPr/>
        </p:nvGrpSpPr>
        <p:grpSpPr>
          <a:xfrm>
            <a:off x="9723550" y="4951991"/>
            <a:ext cx="7296914" cy="3401783"/>
            <a:chOff x="0" y="0"/>
            <a:chExt cx="9729218" cy="4535711"/>
          </a:xfrm>
        </p:grpSpPr>
        <p:sp>
          <p:nvSpPr>
            <p:cNvPr id="12" name="TextBox 12"/>
            <p:cNvSpPr txBox="1"/>
            <p:nvPr/>
          </p:nvSpPr>
          <p:spPr>
            <a:xfrm>
              <a:off x="916093" y="-66675"/>
              <a:ext cx="6244857" cy="706755"/>
            </a:xfrm>
            <a:prstGeom prst="rect">
              <a:avLst/>
            </a:prstGeom>
          </p:spPr>
          <p:txBody>
            <a:bodyPr lIns="0" tIns="0" rIns="0" bIns="0" rtlCol="0" anchor="t">
              <a:spAutoFit/>
            </a:bodyPr>
            <a:lstStyle/>
            <a:p>
              <a:pPr>
                <a:lnSpc>
                  <a:spcPts val="4200"/>
                </a:lnSpc>
              </a:pPr>
              <a:r>
                <a:rPr lang="en-US" sz="3000">
                  <a:solidFill>
                    <a:srgbClr val="343F56"/>
                  </a:solidFill>
                  <a:latin typeface="Hagrid Ultra-Bold"/>
                </a:rPr>
                <a:t>ĐINH HOÀNG DUY</a:t>
              </a:r>
            </a:p>
          </p:txBody>
        </p:sp>
        <p:sp>
          <p:nvSpPr>
            <p:cNvPr id="13" name="Freeform 13"/>
            <p:cNvSpPr/>
            <p:nvPr/>
          </p:nvSpPr>
          <p:spPr>
            <a:xfrm>
              <a:off x="0" y="81704"/>
              <a:ext cx="446193" cy="446193"/>
            </a:xfrm>
            <a:custGeom>
              <a:avLst/>
              <a:gdLst/>
              <a:ahLst/>
              <a:cxnLst/>
              <a:rect l="l" t="t" r="r" b="b"/>
              <a:pathLst>
                <a:path w="446193" h="446193">
                  <a:moveTo>
                    <a:pt x="0" y="0"/>
                  </a:moveTo>
                  <a:lnTo>
                    <a:pt x="446193" y="0"/>
                  </a:lnTo>
                  <a:lnTo>
                    <a:pt x="446193" y="446192"/>
                  </a:lnTo>
                  <a:lnTo>
                    <a:pt x="0" y="446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0" y="917694"/>
              <a:ext cx="9729218" cy="3618018"/>
            </a:xfrm>
            <a:prstGeom prst="rect">
              <a:avLst/>
            </a:prstGeom>
          </p:spPr>
          <p:txBody>
            <a:bodyPr lIns="0" tIns="0" rIns="0" bIns="0" rtlCol="0" anchor="t">
              <a:spAutoFit/>
            </a:bodyPr>
            <a:lstStyle/>
            <a:p>
              <a:pPr>
                <a:lnSpc>
                  <a:spcPts val="3080"/>
                </a:lnSpc>
              </a:pPr>
              <a:r>
                <a:rPr lang="en-US" sz="2200">
                  <a:solidFill>
                    <a:srgbClr val="343F56"/>
                  </a:solidFill>
                  <a:latin typeface="Roboto"/>
                </a:rPr>
                <a:t>Responsible for developing the user interface and</a:t>
              </a:r>
            </a:p>
            <a:p>
              <a:pPr>
                <a:lnSpc>
                  <a:spcPts val="3080"/>
                </a:lnSpc>
              </a:pPr>
              <a:r>
                <a:rPr lang="en-US" sz="2200">
                  <a:solidFill>
                    <a:srgbClr val="343F56"/>
                  </a:solidFill>
                  <a:latin typeface="Roboto"/>
                </a:rPr>
                <a:t>designing visually appealing interfaces for the</a:t>
              </a:r>
            </a:p>
            <a:p>
              <a:pPr>
                <a:lnSpc>
                  <a:spcPts val="3080"/>
                </a:lnSpc>
              </a:pPr>
              <a:r>
                <a:rPr lang="en-US" sz="2200">
                  <a:solidFill>
                    <a:srgbClr val="343F56"/>
                  </a:solidFill>
                  <a:latin typeface="Roboto"/>
                </a:rPr>
                <a:t>application. The tasks of the Front-end</a:t>
              </a:r>
            </a:p>
            <a:p>
              <a:pPr>
                <a:lnSpc>
                  <a:spcPts val="3080"/>
                </a:lnSpc>
              </a:pPr>
              <a:r>
                <a:rPr lang="en-US" sz="2200">
                  <a:solidFill>
                    <a:srgbClr val="343F56"/>
                  </a:solidFill>
                  <a:latin typeface="Roboto"/>
                </a:rPr>
                <a:t>Developer/UI Designer include building</a:t>
              </a:r>
            </a:p>
            <a:p>
              <a:pPr>
                <a:lnSpc>
                  <a:spcPts val="3080"/>
                </a:lnSpc>
              </a:pPr>
              <a:r>
                <a:rPr lang="en-US" sz="2200">
                  <a:solidFill>
                    <a:srgbClr val="343F56"/>
                  </a:solidFill>
                  <a:latin typeface="Roboto"/>
                </a:rPr>
                <a:t>attractive and interactive user interfaces, ensuring</a:t>
              </a:r>
            </a:p>
            <a:p>
              <a:pPr>
                <a:lnSpc>
                  <a:spcPts val="3080"/>
                </a:lnSpc>
              </a:pPr>
              <a:r>
                <a:rPr lang="en-US" sz="2200">
                  <a:solidFill>
                    <a:srgbClr val="343F56"/>
                  </a:solidFill>
                  <a:latin typeface="Roboto"/>
                </a:rPr>
                <a:t>a good user experience, and integrating design requirements into the product.</a:t>
              </a:r>
            </a:p>
          </p:txBody>
        </p:sp>
      </p:grpSp>
      <p:grpSp>
        <p:nvGrpSpPr>
          <p:cNvPr id="15" name="Group 15"/>
          <p:cNvGrpSpPr/>
          <p:nvPr/>
        </p:nvGrpSpPr>
        <p:grpSpPr>
          <a:xfrm>
            <a:off x="7013711" y="613680"/>
            <a:ext cx="4301196" cy="1579883"/>
            <a:chOff x="0" y="0"/>
            <a:chExt cx="5734928" cy="2106511"/>
          </a:xfrm>
        </p:grpSpPr>
        <p:sp>
          <p:nvSpPr>
            <p:cNvPr id="16" name="Freeform 16"/>
            <p:cNvSpPr/>
            <p:nvPr/>
          </p:nvSpPr>
          <p:spPr>
            <a:xfrm>
              <a:off x="2085641" y="0"/>
              <a:ext cx="1563645" cy="1639998"/>
            </a:xfrm>
            <a:custGeom>
              <a:avLst/>
              <a:gdLst/>
              <a:ahLst/>
              <a:cxnLst/>
              <a:rect l="l" t="t" r="r" b="b"/>
              <a:pathLst>
                <a:path w="1563645" h="1639998">
                  <a:moveTo>
                    <a:pt x="0" y="0"/>
                  </a:moveTo>
                  <a:lnTo>
                    <a:pt x="1563646" y="0"/>
                  </a:lnTo>
                  <a:lnTo>
                    <a:pt x="1563646" y="1639998"/>
                  </a:lnTo>
                  <a:lnTo>
                    <a:pt x="0" y="1639998"/>
                  </a:lnTo>
                  <a:lnTo>
                    <a:pt x="0" y="0"/>
                  </a:lnTo>
                  <a:close/>
                </a:path>
              </a:pathLst>
            </a:custGeom>
            <a:blipFill>
              <a:blip r:embed="rId4">
                <a:extLst>
                  <a:ext uri="{96DAC541-7B7A-43D3-8B79-37D633B846F1}">
                    <asvg:svgBlip xmlns:asvg="http://schemas.microsoft.com/office/drawing/2016/SVG/main" r:embed="rId5"/>
                  </a:ext>
                </a:extLst>
              </a:blip>
              <a:stretch>
                <a:fillRect r="-97705" b="-47266"/>
              </a:stretch>
            </a:blipFill>
          </p:spPr>
          <p:txBody>
            <a:bodyPr/>
            <a:lstStyle/>
            <a:p>
              <a:endParaRPr lang="en-US"/>
            </a:p>
          </p:txBody>
        </p:sp>
        <p:sp>
          <p:nvSpPr>
            <p:cNvPr id="17" name="TextBox 17"/>
            <p:cNvSpPr txBox="1"/>
            <p:nvPr/>
          </p:nvSpPr>
          <p:spPr>
            <a:xfrm>
              <a:off x="0" y="1592373"/>
              <a:ext cx="5734928" cy="514138"/>
            </a:xfrm>
            <a:prstGeom prst="rect">
              <a:avLst/>
            </a:prstGeom>
          </p:spPr>
          <p:txBody>
            <a:bodyPr lIns="0" tIns="0" rIns="0" bIns="0" rtlCol="0" anchor="t">
              <a:spAutoFit/>
            </a:bodyPr>
            <a:lstStyle/>
            <a:p>
              <a:pPr algn="ctr">
                <a:lnSpc>
                  <a:spcPts val="3080"/>
                </a:lnSpc>
              </a:pPr>
              <a:r>
                <a:rPr lang="en-US" sz="2200">
                  <a:solidFill>
                    <a:srgbClr val="343F56"/>
                  </a:solidFill>
                  <a:latin typeface="Hagrid Ultra-Bold"/>
                </a:rPr>
                <a:t>CODING KITTENS</a:t>
              </a:r>
            </a:p>
          </p:txBody>
        </p:sp>
      </p:grpSp>
      <p:sp>
        <p:nvSpPr>
          <p:cNvPr id="18" name="Freeform 18"/>
          <p:cNvSpPr/>
          <p:nvPr/>
        </p:nvSpPr>
        <p:spPr>
          <a:xfrm rot="-1270622">
            <a:off x="1119661" y="2521800"/>
            <a:ext cx="2202751" cy="2062325"/>
          </a:xfrm>
          <a:custGeom>
            <a:avLst/>
            <a:gdLst/>
            <a:ahLst/>
            <a:cxnLst/>
            <a:rect l="l" t="t" r="r" b="b"/>
            <a:pathLst>
              <a:path w="2202751" h="2062325">
                <a:moveTo>
                  <a:pt x="0" y="0"/>
                </a:moveTo>
                <a:lnTo>
                  <a:pt x="2202751" y="0"/>
                </a:lnTo>
                <a:lnTo>
                  <a:pt x="2202751" y="2062326"/>
                </a:lnTo>
                <a:lnTo>
                  <a:pt x="0" y="2062326"/>
                </a:lnTo>
                <a:lnTo>
                  <a:pt x="0" y="0"/>
                </a:lnTo>
                <a:close/>
              </a:path>
            </a:pathLst>
          </a:custGeom>
          <a:blipFill>
            <a:blip r:embed="rId6"/>
            <a:stretch>
              <a:fillRect/>
            </a:stretch>
          </a:blipFill>
        </p:spPr>
        <p:txBody>
          <a:bodyPr/>
          <a:lstStyle/>
          <a:p>
            <a:endParaRPr lang="en-US"/>
          </a:p>
        </p:txBody>
      </p:sp>
      <p:sp>
        <p:nvSpPr>
          <p:cNvPr id="19" name="Freeform 19"/>
          <p:cNvSpPr/>
          <p:nvPr/>
        </p:nvSpPr>
        <p:spPr>
          <a:xfrm>
            <a:off x="15727461" y="7548045"/>
            <a:ext cx="2026993" cy="1611459"/>
          </a:xfrm>
          <a:custGeom>
            <a:avLst/>
            <a:gdLst/>
            <a:ahLst/>
            <a:cxnLst/>
            <a:rect l="l" t="t" r="r" b="b"/>
            <a:pathLst>
              <a:path w="2026993" h="1611459">
                <a:moveTo>
                  <a:pt x="0" y="0"/>
                </a:moveTo>
                <a:lnTo>
                  <a:pt x="2026993" y="0"/>
                </a:lnTo>
                <a:lnTo>
                  <a:pt x="2026993" y="1611460"/>
                </a:lnTo>
                <a:lnTo>
                  <a:pt x="0" y="1611460"/>
                </a:lnTo>
                <a:lnTo>
                  <a:pt x="0" y="0"/>
                </a:lnTo>
                <a:close/>
              </a:path>
            </a:pathLst>
          </a:custGeom>
          <a:blipFill>
            <a:blip r:embed="rId7"/>
            <a:stretch>
              <a:fillRect/>
            </a:stretch>
          </a:blipFill>
        </p:spPr>
        <p:txBody>
          <a:bodyPr/>
          <a:lstStyle/>
          <a:p>
            <a:endParaRPr lang="en-US"/>
          </a:p>
        </p:txBody>
      </p:sp>
      <p:sp>
        <p:nvSpPr>
          <p:cNvPr id="20" name="TextBox 20"/>
          <p:cNvSpPr txBox="1"/>
          <p:nvPr/>
        </p:nvSpPr>
        <p:spPr>
          <a:xfrm>
            <a:off x="2690523" y="2269193"/>
            <a:ext cx="12906955" cy="1370966"/>
          </a:xfrm>
          <a:prstGeom prst="rect">
            <a:avLst/>
          </a:prstGeom>
        </p:spPr>
        <p:txBody>
          <a:bodyPr lIns="0" tIns="0" rIns="0" bIns="0" rtlCol="0" anchor="t">
            <a:spAutoFit/>
          </a:bodyPr>
          <a:lstStyle/>
          <a:p>
            <a:pPr algn="ctr">
              <a:lnSpc>
                <a:spcPts val="10639"/>
              </a:lnSpc>
            </a:pPr>
            <a:r>
              <a:rPr lang="en-US" sz="7599">
                <a:solidFill>
                  <a:srgbClr val="343F56"/>
                </a:solidFill>
                <a:latin typeface="Hagrid Heavy"/>
              </a:rPr>
              <a:t>RESPONSIBILITY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9434145" y="4815277"/>
            <a:ext cx="7825155" cy="4443023"/>
            <a:chOff x="0" y="0"/>
            <a:chExt cx="1911622" cy="1085394"/>
          </a:xfrm>
        </p:grpSpPr>
        <p:sp>
          <p:nvSpPr>
            <p:cNvPr id="3" name="Freeform 3"/>
            <p:cNvSpPr/>
            <p:nvPr/>
          </p:nvSpPr>
          <p:spPr>
            <a:xfrm>
              <a:off x="0" y="0"/>
              <a:ext cx="1911622" cy="1085394"/>
            </a:xfrm>
            <a:custGeom>
              <a:avLst/>
              <a:gdLst/>
              <a:ahLst/>
              <a:cxnLst/>
              <a:rect l="l" t="t" r="r" b="b"/>
              <a:pathLst>
                <a:path w="1911622" h="1085394">
                  <a:moveTo>
                    <a:pt x="0" y="0"/>
                  </a:moveTo>
                  <a:lnTo>
                    <a:pt x="1911622" y="0"/>
                  </a:lnTo>
                  <a:lnTo>
                    <a:pt x="1911622" y="1085394"/>
                  </a:lnTo>
                  <a:lnTo>
                    <a:pt x="0" y="1085394"/>
                  </a:lnTo>
                  <a:lnTo>
                    <a:pt x="0" y="0"/>
                  </a:lnTo>
                </a:path>
              </a:pathLst>
            </a:custGeom>
            <a:solidFill>
              <a:srgbClr val="F5E6CA"/>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4815277"/>
            <a:ext cx="7825155" cy="4443023"/>
            <a:chOff x="0" y="0"/>
            <a:chExt cx="1911622" cy="1085394"/>
          </a:xfrm>
        </p:grpSpPr>
        <p:sp>
          <p:nvSpPr>
            <p:cNvPr id="6" name="Freeform 6"/>
            <p:cNvSpPr/>
            <p:nvPr/>
          </p:nvSpPr>
          <p:spPr>
            <a:xfrm>
              <a:off x="0" y="0"/>
              <a:ext cx="1911622" cy="1085394"/>
            </a:xfrm>
            <a:custGeom>
              <a:avLst/>
              <a:gdLst/>
              <a:ahLst/>
              <a:cxnLst/>
              <a:rect l="l" t="t" r="r" b="b"/>
              <a:pathLst>
                <a:path w="1911622" h="1085394">
                  <a:moveTo>
                    <a:pt x="0" y="0"/>
                  </a:moveTo>
                  <a:lnTo>
                    <a:pt x="1911622" y="0"/>
                  </a:lnTo>
                  <a:lnTo>
                    <a:pt x="1911622" y="1085394"/>
                  </a:lnTo>
                  <a:lnTo>
                    <a:pt x="0" y="1085394"/>
                  </a:lnTo>
                  <a:lnTo>
                    <a:pt x="0" y="0"/>
                  </a:lnTo>
                </a:path>
              </a:pathLst>
            </a:custGeom>
            <a:solidFill>
              <a:srgbClr val="F5E6CA"/>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90165" y="2990446"/>
            <a:ext cx="1776273" cy="1867304"/>
          </a:xfrm>
          <a:custGeom>
            <a:avLst/>
            <a:gdLst/>
            <a:ahLst/>
            <a:cxnLst/>
            <a:rect l="l" t="t" r="r" b="b"/>
            <a:pathLst>
              <a:path w="1776273" h="1867304">
                <a:moveTo>
                  <a:pt x="0" y="0"/>
                </a:moveTo>
                <a:lnTo>
                  <a:pt x="1776273" y="0"/>
                </a:lnTo>
                <a:lnTo>
                  <a:pt x="1776273" y="1867304"/>
                </a:lnTo>
                <a:lnTo>
                  <a:pt x="0" y="1867304"/>
                </a:lnTo>
                <a:lnTo>
                  <a:pt x="0" y="0"/>
                </a:lnTo>
                <a:close/>
              </a:path>
            </a:pathLst>
          </a:custGeom>
          <a:blipFill>
            <a:blip r:embed="rId2"/>
            <a:stretch>
              <a:fillRect/>
            </a:stretch>
          </a:blipFill>
        </p:spPr>
        <p:txBody>
          <a:bodyPr/>
          <a:lstStyle/>
          <a:p>
            <a:endParaRPr lang="en-US"/>
          </a:p>
        </p:txBody>
      </p:sp>
      <p:sp>
        <p:nvSpPr>
          <p:cNvPr id="9" name="Freeform 9"/>
          <p:cNvSpPr/>
          <p:nvPr/>
        </p:nvSpPr>
        <p:spPr>
          <a:xfrm>
            <a:off x="2951957" y="8288717"/>
            <a:ext cx="5734092" cy="969583"/>
          </a:xfrm>
          <a:custGeom>
            <a:avLst/>
            <a:gdLst/>
            <a:ahLst/>
            <a:cxnLst/>
            <a:rect l="l" t="t" r="r" b="b"/>
            <a:pathLst>
              <a:path w="5734092" h="969583">
                <a:moveTo>
                  <a:pt x="0" y="0"/>
                </a:moveTo>
                <a:lnTo>
                  <a:pt x="5734093" y="0"/>
                </a:lnTo>
                <a:lnTo>
                  <a:pt x="5734093" y="969583"/>
                </a:lnTo>
                <a:lnTo>
                  <a:pt x="0" y="9695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6632919" y="8773509"/>
            <a:ext cx="1252762" cy="1220660"/>
          </a:xfrm>
          <a:custGeom>
            <a:avLst/>
            <a:gdLst/>
            <a:ahLst/>
            <a:cxnLst/>
            <a:rect l="l" t="t" r="r" b="b"/>
            <a:pathLst>
              <a:path w="1252762" h="1220660">
                <a:moveTo>
                  <a:pt x="0" y="0"/>
                </a:moveTo>
                <a:lnTo>
                  <a:pt x="1252762" y="0"/>
                </a:lnTo>
                <a:lnTo>
                  <a:pt x="1252762" y="1220659"/>
                </a:lnTo>
                <a:lnTo>
                  <a:pt x="0" y="12206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7992674" y="4815277"/>
            <a:ext cx="7999567" cy="760040"/>
            <a:chOff x="0" y="0"/>
            <a:chExt cx="10666089" cy="1013386"/>
          </a:xfrm>
        </p:grpSpPr>
        <p:sp>
          <p:nvSpPr>
            <p:cNvPr id="12" name="TextBox 12"/>
            <p:cNvSpPr txBox="1"/>
            <p:nvPr/>
          </p:nvSpPr>
          <p:spPr>
            <a:xfrm>
              <a:off x="0" y="296471"/>
              <a:ext cx="10666089" cy="716915"/>
            </a:xfrm>
            <a:prstGeom prst="rect">
              <a:avLst/>
            </a:prstGeom>
          </p:spPr>
          <p:txBody>
            <a:bodyPr lIns="0" tIns="0" rIns="0" bIns="0" rtlCol="0" anchor="t">
              <a:spAutoFit/>
            </a:bodyPr>
            <a:lstStyle/>
            <a:p>
              <a:pPr algn="ctr">
                <a:lnSpc>
                  <a:spcPts val="4200"/>
                </a:lnSpc>
              </a:pPr>
              <a:r>
                <a:rPr lang="en-US" sz="3000">
                  <a:solidFill>
                    <a:srgbClr val="343F56"/>
                  </a:solidFill>
                  <a:latin typeface="Hagrid Heavy"/>
                </a:rPr>
                <a:t>PHAN LÝ BAO HẠNH</a:t>
              </a:r>
            </a:p>
          </p:txBody>
        </p:sp>
        <p:sp>
          <p:nvSpPr>
            <p:cNvPr id="13" name="TextBox 13"/>
            <p:cNvSpPr txBox="1"/>
            <p:nvPr/>
          </p:nvSpPr>
          <p:spPr>
            <a:xfrm>
              <a:off x="5404261" y="-57150"/>
              <a:ext cx="693936" cy="546184"/>
            </a:xfrm>
            <a:prstGeom prst="rect">
              <a:avLst/>
            </a:prstGeom>
          </p:spPr>
          <p:txBody>
            <a:bodyPr lIns="0" tIns="0" rIns="0" bIns="0" rtlCol="0" anchor="t">
              <a:spAutoFit/>
            </a:bodyPr>
            <a:lstStyle/>
            <a:p>
              <a:pPr algn="ctr">
                <a:lnSpc>
                  <a:spcPts val="3200"/>
                </a:lnSpc>
              </a:pPr>
              <a:r>
                <a:rPr lang="en-US" sz="2286">
                  <a:solidFill>
                    <a:srgbClr val="343F56"/>
                  </a:solidFill>
                  <a:latin typeface="Hagrid Heavy"/>
                </a:rPr>
                <a:t>,</a:t>
              </a:r>
            </a:p>
          </p:txBody>
        </p:sp>
      </p:grpSp>
      <p:sp>
        <p:nvSpPr>
          <p:cNvPr id="14" name="TextBox 14"/>
          <p:cNvSpPr txBox="1"/>
          <p:nvPr/>
        </p:nvSpPr>
        <p:spPr>
          <a:xfrm>
            <a:off x="1028700" y="2602301"/>
            <a:ext cx="16230600" cy="1146176"/>
          </a:xfrm>
          <a:prstGeom prst="rect">
            <a:avLst/>
          </a:prstGeom>
        </p:spPr>
        <p:txBody>
          <a:bodyPr lIns="0" tIns="0" rIns="0" bIns="0" rtlCol="0" anchor="t">
            <a:spAutoFit/>
          </a:bodyPr>
          <a:lstStyle/>
          <a:p>
            <a:pPr algn="ctr">
              <a:lnSpc>
                <a:spcPts val="8000"/>
              </a:lnSpc>
            </a:pPr>
            <a:r>
              <a:rPr lang="en-US" sz="8000">
                <a:solidFill>
                  <a:srgbClr val="F5E6CA"/>
                </a:solidFill>
                <a:latin typeface="Hagrid Heavy"/>
              </a:rPr>
              <a:t>RESPONSIBILITY</a:t>
            </a:r>
          </a:p>
        </p:txBody>
      </p:sp>
      <p:sp>
        <p:nvSpPr>
          <p:cNvPr id="15" name="TextBox 15"/>
          <p:cNvSpPr txBox="1"/>
          <p:nvPr/>
        </p:nvSpPr>
        <p:spPr>
          <a:xfrm>
            <a:off x="9883746" y="5858163"/>
            <a:ext cx="6925952" cy="3115944"/>
          </a:xfrm>
          <a:prstGeom prst="rect">
            <a:avLst/>
          </a:prstGeom>
        </p:spPr>
        <p:txBody>
          <a:bodyPr lIns="0" tIns="0" rIns="0" bIns="0" rtlCol="0" anchor="t">
            <a:spAutoFit/>
          </a:bodyPr>
          <a:lstStyle/>
          <a:p>
            <a:pPr>
              <a:lnSpc>
                <a:spcPts val="3080"/>
              </a:lnSpc>
            </a:pPr>
            <a:r>
              <a:rPr lang="en-US" sz="2200">
                <a:solidFill>
                  <a:srgbClr val="343F56"/>
                </a:solidFill>
                <a:latin typeface="Roboto"/>
              </a:rPr>
              <a:t>Responsible for developing the server-side</a:t>
            </a:r>
          </a:p>
          <a:p>
            <a:pPr>
              <a:lnSpc>
                <a:spcPts val="3080"/>
              </a:lnSpc>
            </a:pPr>
            <a:r>
              <a:rPr lang="en-US" sz="2200">
                <a:solidFill>
                  <a:srgbClr val="343F56"/>
                </a:solidFill>
                <a:latin typeface="Roboto"/>
              </a:rPr>
              <a:t>software (back-end) and performing testing to</a:t>
            </a:r>
          </a:p>
          <a:p>
            <a:pPr>
              <a:lnSpc>
                <a:spcPts val="3080"/>
              </a:lnSpc>
            </a:pPr>
            <a:r>
              <a:rPr lang="en-US" sz="2200">
                <a:solidFill>
                  <a:srgbClr val="343F56"/>
                </a:solidFill>
                <a:latin typeface="Roboto"/>
              </a:rPr>
              <a:t>ensure the quality and performance of the</a:t>
            </a:r>
          </a:p>
          <a:p>
            <a:pPr>
              <a:lnSpc>
                <a:spcPts val="3080"/>
              </a:lnSpc>
            </a:pPr>
            <a:r>
              <a:rPr lang="en-US" sz="2200">
                <a:solidFill>
                  <a:srgbClr val="343F56"/>
                </a:solidFill>
                <a:latin typeface="Roboto"/>
              </a:rPr>
              <a:t>application. The tasks of the Back-end</a:t>
            </a:r>
          </a:p>
          <a:p>
            <a:pPr>
              <a:lnSpc>
                <a:spcPts val="3080"/>
              </a:lnSpc>
            </a:pPr>
            <a:r>
              <a:rPr lang="en-US" sz="2200">
                <a:solidFill>
                  <a:srgbClr val="343F56"/>
                </a:solidFill>
                <a:latin typeface="Roboto"/>
              </a:rPr>
              <a:t>Developer/Tester include building the database,</a:t>
            </a:r>
          </a:p>
          <a:p>
            <a:pPr>
              <a:lnSpc>
                <a:spcPts val="3080"/>
              </a:lnSpc>
            </a:pPr>
            <a:r>
              <a:rPr lang="en-US" sz="2200">
                <a:solidFill>
                  <a:srgbClr val="343F56"/>
                </a:solidFill>
                <a:latin typeface="Roboto"/>
              </a:rPr>
              <a:t>implementing server-side logic, and conducting</a:t>
            </a:r>
          </a:p>
          <a:p>
            <a:pPr>
              <a:lnSpc>
                <a:spcPts val="3080"/>
              </a:lnSpc>
            </a:pPr>
            <a:r>
              <a:rPr lang="en-US" sz="2200">
                <a:solidFill>
                  <a:srgbClr val="343F56"/>
                </a:solidFill>
                <a:latin typeface="Roboto"/>
              </a:rPr>
              <a:t>functional and performance testing of the</a:t>
            </a:r>
          </a:p>
          <a:p>
            <a:pPr>
              <a:lnSpc>
                <a:spcPts val="3080"/>
              </a:lnSpc>
            </a:pPr>
            <a:r>
              <a:rPr lang="en-US" sz="2200">
                <a:solidFill>
                  <a:srgbClr val="343F56"/>
                </a:solidFill>
                <a:latin typeface="Roboto"/>
              </a:rPr>
              <a:t>application.</a:t>
            </a:r>
          </a:p>
        </p:txBody>
      </p:sp>
      <p:grpSp>
        <p:nvGrpSpPr>
          <p:cNvPr id="16" name="Group 16"/>
          <p:cNvGrpSpPr/>
          <p:nvPr/>
        </p:nvGrpSpPr>
        <p:grpSpPr>
          <a:xfrm>
            <a:off x="1028700" y="954858"/>
            <a:ext cx="16230629" cy="792551"/>
            <a:chOff x="0" y="0"/>
            <a:chExt cx="21640838" cy="1056735"/>
          </a:xfrm>
        </p:grpSpPr>
        <p:sp>
          <p:nvSpPr>
            <p:cNvPr id="17" name="AutoShape 17"/>
            <p:cNvSpPr/>
            <p:nvPr/>
          </p:nvSpPr>
          <p:spPr>
            <a:xfrm>
              <a:off x="4739560" y="528367"/>
              <a:ext cx="16901240" cy="25400"/>
            </a:xfrm>
            <a:prstGeom prst="line">
              <a:avLst/>
            </a:prstGeom>
            <a:ln w="50800" cap="flat">
              <a:solidFill>
                <a:srgbClr val="F5E6CA"/>
              </a:solidFill>
              <a:prstDash val="solid"/>
              <a:headEnd type="none" w="sm" len="sm"/>
              <a:tailEnd type="none" w="sm" len="sm"/>
            </a:ln>
          </p:spPr>
          <p:txBody>
            <a:bodyPr/>
            <a:lstStyle/>
            <a:p>
              <a:endParaRPr lang="en-US"/>
            </a:p>
          </p:txBody>
        </p:sp>
        <p:sp>
          <p:nvSpPr>
            <p:cNvPr id="18" name="Freeform 18"/>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7">
                <a:extLst>
                  <a:ext uri="{96DAC541-7B7A-43D3-8B79-37D633B846F1}">
                    <asvg:svgBlip xmlns:asvg="http://schemas.microsoft.com/office/drawing/2016/SVG/main" r:embed="rId8"/>
                  </a:ext>
                </a:extLst>
              </a:blip>
              <a:stretch>
                <a:fillRect r="-97705" b="-47266"/>
              </a:stretch>
            </a:blipFill>
          </p:spPr>
          <p:txBody>
            <a:bodyPr/>
            <a:lstStyle/>
            <a:p>
              <a:endParaRPr lang="en-US"/>
            </a:p>
          </p:txBody>
        </p:sp>
        <p:sp>
          <p:nvSpPr>
            <p:cNvPr id="19" name="TextBox 19"/>
            <p:cNvSpPr txBox="1"/>
            <p:nvPr/>
          </p:nvSpPr>
          <p:spPr>
            <a:xfrm>
              <a:off x="1121431" y="257646"/>
              <a:ext cx="4777288" cy="514138"/>
            </a:xfrm>
            <a:prstGeom prst="rect">
              <a:avLst/>
            </a:prstGeom>
          </p:spPr>
          <p:txBody>
            <a:bodyPr lIns="0" tIns="0" rIns="0" bIns="0" rtlCol="0" anchor="t">
              <a:spAutoFit/>
            </a:bodyPr>
            <a:lstStyle/>
            <a:p>
              <a:pPr>
                <a:lnSpc>
                  <a:spcPts val="3080"/>
                </a:lnSpc>
              </a:pPr>
              <a:r>
                <a:rPr lang="en-US" sz="2200">
                  <a:solidFill>
                    <a:srgbClr val="F5E6CA"/>
                  </a:solidFill>
                  <a:latin typeface="Hagrid Ultra-Bold"/>
                </a:rPr>
                <a:t>CODING KITTENS</a:t>
              </a:r>
            </a:p>
          </p:txBody>
        </p:sp>
      </p:grpSp>
      <p:sp>
        <p:nvSpPr>
          <p:cNvPr id="20" name="TextBox 20"/>
          <p:cNvSpPr txBox="1"/>
          <p:nvPr/>
        </p:nvSpPr>
        <p:spPr>
          <a:xfrm>
            <a:off x="1478302" y="5858163"/>
            <a:ext cx="6925952" cy="2725419"/>
          </a:xfrm>
          <a:prstGeom prst="rect">
            <a:avLst/>
          </a:prstGeom>
        </p:spPr>
        <p:txBody>
          <a:bodyPr lIns="0" tIns="0" rIns="0" bIns="0" rtlCol="0" anchor="t">
            <a:spAutoFit/>
          </a:bodyPr>
          <a:lstStyle/>
          <a:p>
            <a:pPr>
              <a:lnSpc>
                <a:spcPts val="3080"/>
              </a:lnSpc>
            </a:pPr>
            <a:r>
              <a:rPr lang="en-US" sz="2200">
                <a:solidFill>
                  <a:srgbClr val="343F56"/>
                </a:solidFill>
                <a:latin typeface="Roboto"/>
              </a:rPr>
              <a:t>Responsible for developing the server-side</a:t>
            </a:r>
          </a:p>
          <a:p>
            <a:pPr>
              <a:lnSpc>
                <a:spcPts val="3080"/>
              </a:lnSpc>
            </a:pPr>
            <a:r>
              <a:rPr lang="en-US" sz="2200">
                <a:solidFill>
                  <a:srgbClr val="343F56"/>
                </a:solidFill>
                <a:latin typeface="Roboto"/>
              </a:rPr>
              <a:t>software (back-end) and working as a business</a:t>
            </a:r>
          </a:p>
          <a:p>
            <a:pPr>
              <a:lnSpc>
                <a:spcPts val="3080"/>
              </a:lnSpc>
            </a:pPr>
            <a:r>
              <a:rPr lang="en-US" sz="2200">
                <a:solidFill>
                  <a:srgbClr val="343F56"/>
                </a:solidFill>
                <a:latin typeface="Roboto"/>
              </a:rPr>
              <a:t>analyst in the project. The tasks of the Back-end</a:t>
            </a:r>
          </a:p>
          <a:p>
            <a:pPr>
              <a:lnSpc>
                <a:spcPts val="3080"/>
              </a:lnSpc>
            </a:pPr>
            <a:r>
              <a:rPr lang="en-US" sz="2200">
                <a:solidFill>
                  <a:srgbClr val="343F56"/>
                </a:solidFill>
                <a:latin typeface="Roboto"/>
              </a:rPr>
              <a:t>Developer/Business Analyst include analyzing</a:t>
            </a:r>
          </a:p>
          <a:p>
            <a:pPr>
              <a:lnSpc>
                <a:spcPts val="3080"/>
              </a:lnSpc>
            </a:pPr>
            <a:r>
              <a:rPr lang="en-US" sz="2200">
                <a:solidFill>
                  <a:srgbClr val="343F56"/>
                </a:solidFill>
                <a:latin typeface="Roboto"/>
              </a:rPr>
              <a:t>business requirements, building server-side logic,</a:t>
            </a:r>
          </a:p>
          <a:p>
            <a:pPr>
              <a:lnSpc>
                <a:spcPts val="3080"/>
              </a:lnSpc>
            </a:pPr>
            <a:r>
              <a:rPr lang="en-US" sz="2200">
                <a:solidFill>
                  <a:srgbClr val="343F56"/>
                </a:solidFill>
                <a:latin typeface="Roboto"/>
              </a:rPr>
              <a:t>and ensuring that the application meets the</a:t>
            </a:r>
          </a:p>
          <a:p>
            <a:pPr>
              <a:lnSpc>
                <a:spcPts val="3080"/>
              </a:lnSpc>
            </a:pPr>
            <a:r>
              <a:rPr lang="en-US" sz="2200">
                <a:solidFill>
                  <a:srgbClr val="343F56"/>
                </a:solidFill>
                <a:latin typeface="Roboto"/>
              </a:rPr>
              <a:t>customer's needs.</a:t>
            </a:r>
          </a:p>
        </p:txBody>
      </p:sp>
      <p:sp>
        <p:nvSpPr>
          <p:cNvPr id="21" name="TextBox 21"/>
          <p:cNvSpPr txBox="1"/>
          <p:nvPr/>
        </p:nvSpPr>
        <p:spPr>
          <a:xfrm>
            <a:off x="1478302" y="5076825"/>
            <a:ext cx="3462976" cy="546735"/>
          </a:xfrm>
          <a:prstGeom prst="rect">
            <a:avLst/>
          </a:prstGeom>
        </p:spPr>
        <p:txBody>
          <a:bodyPr lIns="0" tIns="0" rIns="0" bIns="0" rtlCol="0" anchor="t">
            <a:spAutoFit/>
          </a:bodyPr>
          <a:lstStyle/>
          <a:p>
            <a:pPr>
              <a:lnSpc>
                <a:spcPts val="4200"/>
              </a:lnSpc>
            </a:pPr>
            <a:r>
              <a:rPr lang="en-US" sz="3000">
                <a:solidFill>
                  <a:srgbClr val="343F56"/>
                </a:solidFill>
                <a:latin typeface="Hagrid Ultra-Bold"/>
              </a:rPr>
              <a:t>LÂM THIỀU HUY</a:t>
            </a:r>
          </a:p>
        </p:txBody>
      </p:sp>
      <p:sp>
        <p:nvSpPr>
          <p:cNvPr id="22" name="Freeform 22"/>
          <p:cNvSpPr/>
          <p:nvPr/>
        </p:nvSpPr>
        <p:spPr>
          <a:xfrm>
            <a:off x="14804630" y="3522660"/>
            <a:ext cx="2871479" cy="1672636"/>
          </a:xfrm>
          <a:custGeom>
            <a:avLst/>
            <a:gdLst/>
            <a:ahLst/>
            <a:cxnLst/>
            <a:rect l="l" t="t" r="r" b="b"/>
            <a:pathLst>
              <a:path w="2871479" h="1672636">
                <a:moveTo>
                  <a:pt x="0" y="0"/>
                </a:moveTo>
                <a:lnTo>
                  <a:pt x="2871478" y="0"/>
                </a:lnTo>
                <a:lnTo>
                  <a:pt x="2871478" y="1672636"/>
                </a:lnTo>
                <a:lnTo>
                  <a:pt x="0" y="1672636"/>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lnTo>
                    <a:pt x="0" y="0"/>
                  </a:lnTo>
                </a:path>
              </a:pathLst>
            </a:custGeom>
            <a:solidFill>
              <a:srgbClr val="F5E6CA"/>
            </a:solidFill>
            <a:ln>
              <a:noFill/>
            </a:ln>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315130" y="2304081"/>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629074" y="2471403"/>
            <a:ext cx="7499454" cy="7508840"/>
          </a:xfrm>
          <a:custGeom>
            <a:avLst/>
            <a:gdLst/>
            <a:ahLst/>
            <a:cxnLst/>
            <a:rect l="l" t="t" r="r" b="b"/>
            <a:pathLst>
              <a:path w="7499454" h="7508840">
                <a:moveTo>
                  <a:pt x="0" y="0"/>
                </a:moveTo>
                <a:lnTo>
                  <a:pt x="7499454" y="0"/>
                </a:lnTo>
                <a:lnTo>
                  <a:pt x="7499454" y="7508840"/>
                </a:lnTo>
                <a:lnTo>
                  <a:pt x="0" y="75088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29074" y="267017"/>
            <a:ext cx="8115300" cy="1370966"/>
          </a:xfrm>
          <a:prstGeom prst="rect">
            <a:avLst/>
          </a:prstGeom>
        </p:spPr>
        <p:txBody>
          <a:bodyPr lIns="0" tIns="0" rIns="0" bIns="0" rtlCol="0" anchor="t">
            <a:spAutoFit/>
          </a:bodyPr>
          <a:lstStyle/>
          <a:p>
            <a:pPr>
              <a:lnSpc>
                <a:spcPts val="10639"/>
              </a:lnSpc>
            </a:pPr>
            <a:r>
              <a:rPr lang="en-US" sz="7599" dirty="0">
                <a:solidFill>
                  <a:srgbClr val="343F56"/>
                </a:solidFill>
                <a:latin typeface="Hagrid Heavy"/>
              </a:rPr>
              <a:t>POSITIONING</a:t>
            </a:r>
          </a:p>
        </p:txBody>
      </p:sp>
      <p:sp>
        <p:nvSpPr>
          <p:cNvPr id="8" name="TextBox 8"/>
          <p:cNvSpPr txBox="1"/>
          <p:nvPr/>
        </p:nvSpPr>
        <p:spPr>
          <a:xfrm>
            <a:off x="10315130" y="1225457"/>
            <a:ext cx="6129106" cy="829236"/>
          </a:xfrm>
          <a:prstGeom prst="rect">
            <a:avLst/>
          </a:prstGeom>
        </p:spPr>
        <p:txBody>
          <a:bodyPr lIns="0" tIns="0" rIns="0" bIns="0" rtlCol="0" anchor="t">
            <a:spAutoFit/>
          </a:bodyPr>
          <a:lstStyle/>
          <a:p>
            <a:pPr>
              <a:lnSpc>
                <a:spcPts val="6497"/>
              </a:lnSpc>
            </a:pPr>
            <a:r>
              <a:rPr lang="en-US" sz="4641">
                <a:solidFill>
                  <a:srgbClr val="F5E6CA"/>
                </a:solidFill>
                <a:latin typeface="Hagrid Heavy"/>
              </a:rPr>
              <a:t>THE PROBLEM OF</a:t>
            </a:r>
          </a:p>
        </p:txBody>
      </p:sp>
      <p:sp>
        <p:nvSpPr>
          <p:cNvPr id="9" name="TextBox 9"/>
          <p:cNvSpPr txBox="1"/>
          <p:nvPr/>
        </p:nvSpPr>
        <p:spPr>
          <a:xfrm>
            <a:off x="10315130" y="2190202"/>
            <a:ext cx="6944170" cy="7428699"/>
          </a:xfrm>
          <a:prstGeom prst="rect">
            <a:avLst/>
          </a:prstGeom>
        </p:spPr>
        <p:txBody>
          <a:bodyPr lIns="0" tIns="0" rIns="0" bIns="0" rtlCol="0" anchor="t">
            <a:spAutoFit/>
          </a:bodyPr>
          <a:lstStyle/>
          <a:p>
            <a:pPr>
              <a:lnSpc>
                <a:spcPts val="4890"/>
              </a:lnSpc>
            </a:pPr>
            <a:r>
              <a:rPr lang="en-US" sz="3493">
                <a:solidFill>
                  <a:srgbClr val="F5E6CA"/>
                </a:solidFill>
                <a:latin typeface="Roboto"/>
              </a:rPr>
              <a:t>      The pet trend is becoming popular, but buying pets, especially pets with foreign origins, buying items and registering to do the necessary services still takes a lot of time and effort. It is because we have to get to a physical store for the goods, and sometimes the store does not sell those we need. Also, we might have to wait in a physical queue for pet care services.</a:t>
            </a:r>
          </a:p>
        </p:txBody>
      </p:sp>
      <p:sp>
        <p:nvSpPr>
          <p:cNvPr id="10" name="TextBox 10"/>
          <p:cNvSpPr txBox="1"/>
          <p:nvPr/>
        </p:nvSpPr>
        <p:spPr>
          <a:xfrm>
            <a:off x="629074" y="1776309"/>
            <a:ext cx="5705425" cy="490093"/>
          </a:xfrm>
          <a:prstGeom prst="rect">
            <a:avLst/>
          </a:prstGeom>
        </p:spPr>
        <p:txBody>
          <a:bodyPr lIns="0" tIns="0" rIns="0" bIns="0" rtlCol="0" anchor="t">
            <a:spAutoFit/>
          </a:bodyPr>
          <a:lstStyle/>
          <a:p>
            <a:pPr>
              <a:lnSpc>
                <a:spcPts val="3961"/>
              </a:lnSpc>
            </a:pPr>
            <a:r>
              <a:rPr lang="en-US" sz="2829" dirty="0">
                <a:solidFill>
                  <a:srgbClr val="343F56"/>
                </a:solidFill>
                <a:latin typeface="Roboto Bold"/>
              </a:rPr>
              <a:t>Problem Statement </a:t>
            </a:r>
          </a:p>
        </p:txBody>
      </p:sp>
      <p:grpSp>
        <p:nvGrpSpPr>
          <p:cNvPr id="11" name="Group 11"/>
          <p:cNvGrpSpPr/>
          <p:nvPr/>
        </p:nvGrpSpPr>
        <p:grpSpPr>
          <a:xfrm>
            <a:off x="15185542" y="182008"/>
            <a:ext cx="3102458" cy="488014"/>
            <a:chOff x="0" y="0"/>
            <a:chExt cx="4136610" cy="650685"/>
          </a:xfrm>
        </p:grpSpPr>
        <p:sp>
          <p:nvSpPr>
            <p:cNvPr id="12" name="TextBox 12"/>
            <p:cNvSpPr txBox="1"/>
            <p:nvPr/>
          </p:nvSpPr>
          <p:spPr>
            <a:xfrm>
              <a:off x="0" y="75743"/>
              <a:ext cx="4136610" cy="451574"/>
            </a:xfrm>
            <a:prstGeom prst="rect">
              <a:avLst/>
            </a:prstGeom>
          </p:spPr>
          <p:txBody>
            <a:bodyPr lIns="0" tIns="0" rIns="0" bIns="0" rtlCol="0" anchor="t">
              <a:spAutoFit/>
            </a:bodyPr>
            <a:lstStyle/>
            <a:p>
              <a:pPr>
                <a:lnSpc>
                  <a:spcPts val="2666"/>
                </a:lnSpc>
              </a:pPr>
              <a:r>
                <a:rPr lang="en-US" sz="1904">
                  <a:solidFill>
                    <a:srgbClr val="F5E6CA"/>
                  </a:solidFill>
                  <a:latin typeface="Hagrid Ultra-Bold"/>
                </a:rPr>
                <a:t>CODING KITTENS</a:t>
              </a:r>
            </a:p>
          </p:txBody>
        </p:sp>
        <p:sp>
          <p:nvSpPr>
            <p:cNvPr id="13" name="Freeform 13"/>
            <p:cNvSpPr/>
            <p:nvPr/>
          </p:nvSpPr>
          <p:spPr>
            <a:xfrm>
              <a:off x="3114999" y="0"/>
              <a:ext cx="620392" cy="650685"/>
            </a:xfrm>
            <a:custGeom>
              <a:avLst/>
              <a:gdLst/>
              <a:ahLst/>
              <a:cxnLst/>
              <a:rect l="l" t="t" r="r" b="b"/>
              <a:pathLst>
                <a:path w="620392" h="650685">
                  <a:moveTo>
                    <a:pt x="0" y="0"/>
                  </a:moveTo>
                  <a:lnTo>
                    <a:pt x="620392" y="0"/>
                  </a:lnTo>
                  <a:lnTo>
                    <a:pt x="620392" y="650685"/>
                  </a:lnTo>
                  <a:lnTo>
                    <a:pt x="0" y="650685"/>
                  </a:lnTo>
                  <a:lnTo>
                    <a:pt x="0" y="0"/>
                  </a:lnTo>
                  <a:close/>
                </a:path>
              </a:pathLst>
            </a:custGeom>
            <a:blipFill>
              <a:blip r:embed="rId6">
                <a:extLst>
                  <a:ext uri="{96DAC541-7B7A-43D3-8B79-37D633B846F1}">
                    <asvg:svgBlip xmlns:asvg="http://schemas.microsoft.com/office/drawing/2016/SVG/main" r:embed="rId7"/>
                  </a:ext>
                </a:extLst>
              </a:blip>
              <a:stretch>
                <a:fillRect r="-97705" b="-47266"/>
              </a:stretch>
            </a:blipFill>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435261" y="3889814"/>
            <a:ext cx="17441215" cy="3781390"/>
            <a:chOff x="0" y="0"/>
            <a:chExt cx="23254953" cy="5041853"/>
          </a:xfrm>
        </p:grpSpPr>
        <p:grpSp>
          <p:nvGrpSpPr>
            <p:cNvPr id="3" name="Group 3"/>
            <p:cNvGrpSpPr/>
            <p:nvPr/>
          </p:nvGrpSpPr>
          <p:grpSpPr>
            <a:xfrm>
              <a:off x="0" y="0"/>
              <a:ext cx="23254953" cy="5041853"/>
              <a:chOff x="0" y="0"/>
              <a:chExt cx="4593571" cy="995922"/>
            </a:xfrm>
          </p:grpSpPr>
          <p:sp>
            <p:nvSpPr>
              <p:cNvPr id="4" name="Freeform 4"/>
              <p:cNvSpPr/>
              <p:nvPr/>
            </p:nvSpPr>
            <p:spPr>
              <a:xfrm>
                <a:off x="0" y="0"/>
                <a:ext cx="4593571" cy="995922"/>
              </a:xfrm>
              <a:custGeom>
                <a:avLst/>
                <a:gdLst/>
                <a:ahLst/>
                <a:cxnLst/>
                <a:rect l="l" t="t" r="r" b="b"/>
                <a:pathLst>
                  <a:path w="4593571" h="995922">
                    <a:moveTo>
                      <a:pt x="0" y="0"/>
                    </a:moveTo>
                    <a:lnTo>
                      <a:pt x="4593571" y="0"/>
                    </a:lnTo>
                    <a:lnTo>
                      <a:pt x="4593571" y="995922"/>
                    </a:lnTo>
                    <a:lnTo>
                      <a:pt x="0" y="995922"/>
                    </a:lnTo>
                    <a:lnTo>
                      <a:pt x="0" y="0"/>
                    </a:lnTo>
                  </a:path>
                </a:pathLst>
              </a:custGeom>
              <a:solidFill>
                <a:srgbClr val="000000">
                  <a:alpha val="0"/>
                </a:srgbClr>
              </a:solidFill>
              <a:ln w="38100">
                <a:solidFill>
                  <a:srgbClr val="343F56"/>
                </a:solidFill>
              </a:ln>
            </p:spPr>
            <p:txBody>
              <a:bodyPr/>
              <a:lstStyle/>
              <a:p>
                <a:endParaRPr lang="en-US"/>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11608545" y="0"/>
              <a:ext cx="0" cy="5041853"/>
            </a:xfrm>
            <a:prstGeom prst="line">
              <a:avLst/>
            </a:prstGeom>
            <a:ln w="50800" cap="flat">
              <a:solidFill>
                <a:srgbClr val="343F56"/>
              </a:solidFill>
              <a:prstDash val="solid"/>
              <a:headEnd type="none" w="sm" len="sm"/>
              <a:tailEnd type="none" w="sm" len="sm"/>
            </a:ln>
          </p:spPr>
          <p:txBody>
            <a:bodyPr/>
            <a:lstStyle/>
            <a:p>
              <a:endParaRPr lang="en-US"/>
            </a:p>
          </p:txBody>
        </p:sp>
      </p:grpSp>
      <p:sp>
        <p:nvSpPr>
          <p:cNvPr id="7" name="Freeform 7"/>
          <p:cNvSpPr/>
          <p:nvPr/>
        </p:nvSpPr>
        <p:spPr>
          <a:xfrm>
            <a:off x="944271" y="4506491"/>
            <a:ext cx="365437" cy="365437"/>
          </a:xfrm>
          <a:custGeom>
            <a:avLst/>
            <a:gdLst/>
            <a:ahLst/>
            <a:cxnLst/>
            <a:rect l="l" t="t" r="r" b="b"/>
            <a:pathLst>
              <a:path w="365437" h="365437">
                <a:moveTo>
                  <a:pt x="0" y="0"/>
                </a:moveTo>
                <a:lnTo>
                  <a:pt x="365437" y="0"/>
                </a:lnTo>
                <a:lnTo>
                  <a:pt x="365437" y="365437"/>
                </a:lnTo>
                <a:lnTo>
                  <a:pt x="0" y="3654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0082912" y="4506491"/>
            <a:ext cx="365437" cy="365437"/>
          </a:xfrm>
          <a:custGeom>
            <a:avLst/>
            <a:gdLst/>
            <a:ahLst/>
            <a:cxnLst/>
            <a:rect l="l" t="t" r="r" b="b"/>
            <a:pathLst>
              <a:path w="365437" h="365437">
                <a:moveTo>
                  <a:pt x="0" y="0"/>
                </a:moveTo>
                <a:lnTo>
                  <a:pt x="365437" y="0"/>
                </a:lnTo>
                <a:lnTo>
                  <a:pt x="365437" y="365437"/>
                </a:lnTo>
                <a:lnTo>
                  <a:pt x="0" y="3654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028700" y="8052522"/>
            <a:ext cx="334644" cy="334644"/>
          </a:xfrm>
          <a:custGeom>
            <a:avLst/>
            <a:gdLst/>
            <a:ahLst/>
            <a:cxnLst/>
            <a:rect l="l" t="t" r="r" b="b"/>
            <a:pathLst>
              <a:path w="334644" h="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213315" y="530251"/>
            <a:ext cx="2952559" cy="3829971"/>
          </a:xfrm>
          <a:custGeom>
            <a:avLst/>
            <a:gdLst/>
            <a:ahLst/>
            <a:cxnLst/>
            <a:rect l="l" t="t" r="r" b="b"/>
            <a:pathLst>
              <a:path w="2952559" h="3829971">
                <a:moveTo>
                  <a:pt x="0" y="0"/>
                </a:moveTo>
                <a:lnTo>
                  <a:pt x="2952559" y="0"/>
                </a:lnTo>
                <a:lnTo>
                  <a:pt x="2952559" y="3829971"/>
                </a:lnTo>
                <a:lnTo>
                  <a:pt x="0" y="38299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5300441" y="530251"/>
            <a:ext cx="2339764" cy="3829971"/>
          </a:xfrm>
          <a:custGeom>
            <a:avLst/>
            <a:gdLst/>
            <a:ahLst/>
            <a:cxnLst/>
            <a:rect l="l" t="t" r="r" b="b"/>
            <a:pathLst>
              <a:path w="2339764" h="3829971">
                <a:moveTo>
                  <a:pt x="0" y="0"/>
                </a:moveTo>
                <a:lnTo>
                  <a:pt x="2339763" y="0"/>
                </a:lnTo>
                <a:lnTo>
                  <a:pt x="2339763" y="3829971"/>
                </a:lnTo>
                <a:lnTo>
                  <a:pt x="0" y="38299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1689595" y="4373751"/>
            <a:ext cx="5407690" cy="599230"/>
          </a:xfrm>
          <a:prstGeom prst="rect">
            <a:avLst/>
          </a:prstGeom>
        </p:spPr>
        <p:txBody>
          <a:bodyPr lIns="0" tIns="0" rIns="0" bIns="0" rtlCol="0" anchor="t">
            <a:spAutoFit/>
          </a:bodyPr>
          <a:lstStyle/>
          <a:p>
            <a:pPr>
              <a:lnSpc>
                <a:spcPts val="4586"/>
              </a:lnSpc>
            </a:pPr>
            <a:r>
              <a:rPr lang="en-US" sz="3276">
                <a:solidFill>
                  <a:srgbClr val="343F56"/>
                </a:solidFill>
                <a:latin typeface="Hagrid Heavy"/>
              </a:rPr>
              <a:t>AFFECTS</a:t>
            </a:r>
          </a:p>
        </p:txBody>
      </p:sp>
      <p:sp>
        <p:nvSpPr>
          <p:cNvPr id="13" name="TextBox 13"/>
          <p:cNvSpPr txBox="1"/>
          <p:nvPr/>
        </p:nvSpPr>
        <p:spPr>
          <a:xfrm>
            <a:off x="10833203" y="4372899"/>
            <a:ext cx="6281095" cy="599230"/>
          </a:xfrm>
          <a:prstGeom prst="rect">
            <a:avLst/>
          </a:prstGeom>
        </p:spPr>
        <p:txBody>
          <a:bodyPr lIns="0" tIns="0" rIns="0" bIns="0" rtlCol="0" anchor="t">
            <a:spAutoFit/>
          </a:bodyPr>
          <a:lstStyle/>
          <a:p>
            <a:pPr>
              <a:lnSpc>
                <a:spcPts val="4586"/>
              </a:lnSpc>
            </a:pPr>
            <a:r>
              <a:rPr lang="en-US" sz="3276">
                <a:solidFill>
                  <a:srgbClr val="343F56"/>
                </a:solidFill>
                <a:latin typeface="Hagrid Heavy"/>
              </a:rPr>
              <a:t>THE IMPACT OF WHICH IS</a:t>
            </a:r>
          </a:p>
        </p:txBody>
      </p:sp>
      <p:sp>
        <p:nvSpPr>
          <p:cNvPr id="14" name="TextBox 14"/>
          <p:cNvSpPr txBox="1"/>
          <p:nvPr/>
        </p:nvSpPr>
        <p:spPr>
          <a:xfrm>
            <a:off x="944271" y="5419478"/>
            <a:ext cx="7218058" cy="1253428"/>
          </a:xfrm>
          <a:prstGeom prst="rect">
            <a:avLst/>
          </a:prstGeom>
        </p:spPr>
        <p:txBody>
          <a:bodyPr lIns="0" tIns="0" rIns="0" bIns="0" rtlCol="0" anchor="t">
            <a:spAutoFit/>
          </a:bodyPr>
          <a:lstStyle/>
          <a:p>
            <a:pPr marL="518691" lvl="1" indent="-259346">
              <a:lnSpc>
                <a:spcPts val="3363"/>
              </a:lnSpc>
              <a:buFont typeface="Arial"/>
              <a:buChar char="•"/>
            </a:pPr>
            <a:r>
              <a:rPr lang="en-US" sz="2402">
                <a:solidFill>
                  <a:srgbClr val="343F56"/>
                </a:solidFill>
                <a:latin typeface="Roboto"/>
              </a:rPr>
              <a:t>Customers in the process of getting such services being inconvenient and time-consuming, especially for busy workers</a:t>
            </a:r>
          </a:p>
        </p:txBody>
      </p:sp>
      <p:sp>
        <p:nvSpPr>
          <p:cNvPr id="15" name="TextBox 15"/>
          <p:cNvSpPr txBox="1"/>
          <p:nvPr/>
        </p:nvSpPr>
        <p:spPr>
          <a:xfrm>
            <a:off x="10082912" y="5419478"/>
            <a:ext cx="7218058" cy="1672528"/>
          </a:xfrm>
          <a:prstGeom prst="rect">
            <a:avLst/>
          </a:prstGeom>
        </p:spPr>
        <p:txBody>
          <a:bodyPr lIns="0" tIns="0" rIns="0" bIns="0" rtlCol="0" anchor="t">
            <a:spAutoFit/>
          </a:bodyPr>
          <a:lstStyle/>
          <a:p>
            <a:pPr marL="518691" lvl="1" indent="-259346">
              <a:lnSpc>
                <a:spcPts val="3363"/>
              </a:lnSpc>
              <a:buFont typeface="Arial"/>
              <a:buChar char="•"/>
            </a:pPr>
            <a:r>
              <a:rPr lang="en-US" sz="2402">
                <a:solidFill>
                  <a:srgbClr val="343F56"/>
                </a:solidFill>
                <a:latin typeface="Roboto"/>
              </a:rPr>
              <a:t>Customers spend too much time and effort searching for the items or services they want. </a:t>
            </a:r>
          </a:p>
          <a:p>
            <a:pPr marL="518691" lvl="1" indent="-259346">
              <a:lnSpc>
                <a:spcPts val="3363"/>
              </a:lnSpc>
              <a:buFont typeface="Arial"/>
              <a:buChar char="•"/>
            </a:pPr>
            <a:r>
              <a:rPr lang="en-US" sz="2402">
                <a:solidFill>
                  <a:srgbClr val="343F56"/>
                </a:solidFill>
                <a:latin typeface="Roboto"/>
              </a:rPr>
              <a:t>Stores might lose revenue due to service overload and customer churn.</a:t>
            </a:r>
          </a:p>
        </p:txBody>
      </p:sp>
      <p:sp>
        <p:nvSpPr>
          <p:cNvPr id="16" name="TextBox 16"/>
          <p:cNvSpPr txBox="1"/>
          <p:nvPr/>
        </p:nvSpPr>
        <p:spPr>
          <a:xfrm>
            <a:off x="1028700" y="1519245"/>
            <a:ext cx="16230600" cy="974626"/>
          </a:xfrm>
          <a:prstGeom prst="rect">
            <a:avLst/>
          </a:prstGeom>
        </p:spPr>
        <p:txBody>
          <a:bodyPr lIns="0" tIns="0" rIns="0" bIns="0" rtlCol="0" anchor="t">
            <a:spAutoFit/>
          </a:bodyPr>
          <a:lstStyle/>
          <a:p>
            <a:pPr algn="ctr">
              <a:lnSpc>
                <a:spcPts val="7599"/>
              </a:lnSpc>
            </a:pPr>
            <a:r>
              <a:rPr lang="en-US" sz="7599" dirty="0">
                <a:solidFill>
                  <a:srgbClr val="343F56"/>
                </a:solidFill>
                <a:latin typeface="Hagrid Heavy"/>
              </a:rPr>
              <a:t>POSITIONING</a:t>
            </a:r>
            <a:endParaRPr lang="en-US" sz="7599" dirty="0">
              <a:solidFill>
                <a:srgbClr val="343F56"/>
              </a:solidFill>
              <a:latin typeface="Hagrid Heavy"/>
              <a:hlinkClick r:id="rId8" tooltip="https://www.canva.com/design/DAFsh6HLwwA/6HeY0mALmpykiN9YeFs0QQ/edit?utm_content=DAFsh6HLwwA&amp;utm_campaign=designshare&amp;utm_medium=link2&amp;utm_source=sharebutton">
                <a:extLst>
                  <a:ext uri="{A12FA001-AC4F-418D-AE19-62706E023703}">
                    <ahyp:hlinkClr xmlns:ahyp="http://schemas.microsoft.com/office/drawing/2018/hyperlinkcolor" val="tx"/>
                  </a:ext>
                </a:extLst>
              </a:hlinkClick>
            </a:endParaRPr>
          </a:p>
        </p:txBody>
      </p:sp>
      <p:sp>
        <p:nvSpPr>
          <p:cNvPr id="17" name="TextBox 17"/>
          <p:cNvSpPr txBox="1"/>
          <p:nvPr/>
        </p:nvSpPr>
        <p:spPr>
          <a:xfrm>
            <a:off x="7450835" y="2638532"/>
            <a:ext cx="3381670" cy="474489"/>
          </a:xfrm>
          <a:prstGeom prst="rect">
            <a:avLst/>
          </a:prstGeom>
        </p:spPr>
        <p:txBody>
          <a:bodyPr wrap="square" lIns="0" tIns="0" rIns="0" bIns="0" rtlCol="0" anchor="t">
            <a:spAutoFit/>
          </a:bodyPr>
          <a:lstStyle/>
          <a:p>
            <a:pPr>
              <a:lnSpc>
                <a:spcPts val="3961"/>
              </a:lnSpc>
            </a:pPr>
            <a:r>
              <a:rPr lang="en-US" sz="2829" dirty="0">
                <a:solidFill>
                  <a:srgbClr val="343F56"/>
                </a:solidFill>
                <a:latin typeface="Roboto Bold"/>
              </a:rPr>
              <a:t>Problem Statement </a:t>
            </a:r>
          </a:p>
        </p:txBody>
      </p:sp>
      <p:sp>
        <p:nvSpPr>
          <p:cNvPr id="18" name="TextBox 18"/>
          <p:cNvSpPr txBox="1"/>
          <p:nvPr/>
        </p:nvSpPr>
        <p:spPr>
          <a:xfrm>
            <a:off x="1626822" y="7909329"/>
            <a:ext cx="8054375" cy="554355"/>
          </a:xfrm>
          <a:prstGeom prst="rect">
            <a:avLst/>
          </a:prstGeom>
        </p:spPr>
        <p:txBody>
          <a:bodyPr lIns="0" tIns="0" rIns="0" bIns="0" rtlCol="0" anchor="t">
            <a:spAutoFit/>
          </a:bodyPr>
          <a:lstStyle/>
          <a:p>
            <a:pPr>
              <a:lnSpc>
                <a:spcPts val="4200"/>
              </a:lnSpc>
            </a:pPr>
            <a:r>
              <a:rPr lang="en-US" sz="3000">
                <a:solidFill>
                  <a:srgbClr val="343F56"/>
                </a:solidFill>
                <a:latin typeface="Hagrid Heavy"/>
              </a:rPr>
              <a:t>A SUCCESSFUL SOLUTION WOULD BE </a:t>
            </a:r>
          </a:p>
        </p:txBody>
      </p:sp>
      <p:sp>
        <p:nvSpPr>
          <p:cNvPr id="19" name="TextBox 19"/>
          <p:cNvSpPr txBox="1"/>
          <p:nvPr/>
        </p:nvSpPr>
        <p:spPr>
          <a:xfrm>
            <a:off x="944271" y="8720859"/>
            <a:ext cx="16932205" cy="1163319"/>
          </a:xfrm>
          <a:prstGeom prst="rect">
            <a:avLst/>
          </a:prstGeom>
        </p:spPr>
        <p:txBody>
          <a:bodyPr lIns="0" tIns="0" rIns="0" bIns="0" rtlCol="0" anchor="t">
            <a:spAutoFit/>
          </a:bodyPr>
          <a:lstStyle/>
          <a:p>
            <a:pPr marL="474984" lvl="1" indent="-237492">
              <a:lnSpc>
                <a:spcPts val="3080"/>
              </a:lnSpc>
              <a:buFont typeface="Arial"/>
              <a:buChar char="•"/>
            </a:pPr>
            <a:r>
              <a:rPr lang="en-US" sz="2200">
                <a:solidFill>
                  <a:srgbClr val="343F56"/>
                </a:solidFill>
                <a:latin typeface="Roboto"/>
              </a:rPr>
              <a:t>Customers are able to view information and order online pets or pet essentials easily. In addition, it also provides the feature of scheduling pet services and door-to-door delivery at customers’ convenience. Stores could schedule appropriate services to serve customers and avoid service overload</a:t>
            </a:r>
          </a:p>
        </p:txBody>
      </p:sp>
      <p:grpSp>
        <p:nvGrpSpPr>
          <p:cNvPr id="20" name="Group 20"/>
          <p:cNvGrpSpPr/>
          <p:nvPr/>
        </p:nvGrpSpPr>
        <p:grpSpPr>
          <a:xfrm>
            <a:off x="1689595" y="613375"/>
            <a:ext cx="13610846" cy="792551"/>
            <a:chOff x="0" y="0"/>
            <a:chExt cx="18147794" cy="1056735"/>
          </a:xfrm>
        </p:grpSpPr>
        <p:sp>
          <p:nvSpPr>
            <p:cNvPr id="21" name="AutoShape 21"/>
            <p:cNvSpPr/>
            <p:nvPr/>
          </p:nvSpPr>
          <p:spPr>
            <a:xfrm>
              <a:off x="4904954" y="553767"/>
              <a:ext cx="13242840" cy="0"/>
            </a:xfrm>
            <a:prstGeom prst="line">
              <a:avLst/>
            </a:prstGeom>
            <a:ln w="50800" cap="flat">
              <a:solidFill>
                <a:srgbClr val="343F56"/>
              </a:solidFill>
              <a:prstDash val="solid"/>
              <a:headEnd type="none" w="sm" len="sm"/>
              <a:tailEnd type="none" w="sm" len="sm"/>
            </a:ln>
          </p:spPr>
          <p:txBody>
            <a:bodyPr/>
            <a:lstStyle/>
            <a:p>
              <a:endParaRPr lang="en-US"/>
            </a:p>
          </p:txBody>
        </p:sp>
        <p:sp>
          <p:nvSpPr>
            <p:cNvPr id="22" name="TextBox 22"/>
            <p:cNvSpPr txBox="1"/>
            <p:nvPr/>
          </p:nvSpPr>
          <p:spPr>
            <a:xfrm>
              <a:off x="1121431" y="257646"/>
              <a:ext cx="4777288" cy="514138"/>
            </a:xfrm>
            <a:prstGeom prst="rect">
              <a:avLst/>
            </a:prstGeom>
          </p:spPr>
          <p:txBody>
            <a:bodyPr lIns="0" tIns="0" rIns="0" bIns="0" rtlCol="0" anchor="t">
              <a:spAutoFit/>
            </a:bodyPr>
            <a:lstStyle/>
            <a:p>
              <a:pPr>
                <a:lnSpc>
                  <a:spcPts val="3080"/>
                </a:lnSpc>
              </a:pPr>
              <a:r>
                <a:rPr lang="en-US" sz="2200">
                  <a:solidFill>
                    <a:srgbClr val="343F56"/>
                  </a:solidFill>
                  <a:latin typeface="Hagrid Ultra-Bold"/>
                </a:rPr>
                <a:t>CODING KITTENS</a:t>
              </a:r>
            </a:p>
          </p:txBody>
        </p:sp>
        <p:sp>
          <p:nvSpPr>
            <p:cNvPr id="23" name="Freeform 23"/>
            <p:cNvSpPr/>
            <p:nvPr/>
          </p:nvSpPr>
          <p:spPr>
            <a:xfrm>
              <a:off x="0" y="0"/>
              <a:ext cx="1007536" cy="1056735"/>
            </a:xfrm>
            <a:custGeom>
              <a:avLst/>
              <a:gdLst/>
              <a:ahLst/>
              <a:cxnLst/>
              <a:rect l="l" t="t" r="r" b="b"/>
              <a:pathLst>
                <a:path w="1007536" h="1056735">
                  <a:moveTo>
                    <a:pt x="0" y="0"/>
                  </a:moveTo>
                  <a:lnTo>
                    <a:pt x="1007536" y="0"/>
                  </a:lnTo>
                  <a:lnTo>
                    <a:pt x="1007536" y="1056735"/>
                  </a:lnTo>
                  <a:lnTo>
                    <a:pt x="0" y="1056735"/>
                  </a:lnTo>
                  <a:lnTo>
                    <a:pt x="0" y="0"/>
                  </a:lnTo>
                  <a:close/>
                </a:path>
              </a:pathLst>
            </a:custGeom>
            <a:blipFill>
              <a:blip r:embed="rId9">
                <a:extLst>
                  <a:ext uri="{96DAC541-7B7A-43D3-8B79-37D633B846F1}">
                    <asvg:svgBlip xmlns:asvg="http://schemas.microsoft.com/office/drawing/2016/SVG/main" r:embed="rId10"/>
                  </a:ext>
                </a:extLst>
              </a:blip>
              <a:stretch>
                <a:fillRect r="-97705" b="-47266"/>
              </a:stretch>
            </a:blipFill>
          </p:spPr>
          <p:txBody>
            <a:bodyPr/>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E6CA"/>
        </a:solidFill>
        <a:effectLst/>
      </p:bgPr>
    </p:bg>
    <p:spTree>
      <p:nvGrpSpPr>
        <p:cNvPr id="1" name=""/>
        <p:cNvGrpSpPr/>
        <p:nvPr/>
      </p:nvGrpSpPr>
      <p:grpSpPr>
        <a:xfrm>
          <a:off x="0" y="0"/>
          <a:ext cx="0" cy="0"/>
          <a:chOff x="0" y="0"/>
          <a:chExt cx="0" cy="0"/>
        </a:xfrm>
      </p:grpSpPr>
      <p:grpSp>
        <p:nvGrpSpPr>
          <p:cNvPr id="2" name="Group 2"/>
          <p:cNvGrpSpPr/>
          <p:nvPr/>
        </p:nvGrpSpPr>
        <p:grpSpPr>
          <a:xfrm>
            <a:off x="-386397" y="-218285"/>
            <a:ext cx="9530397" cy="10772366"/>
            <a:chOff x="0" y="0"/>
            <a:chExt cx="4016429" cy="4539836"/>
          </a:xfrm>
        </p:grpSpPr>
        <p:sp>
          <p:nvSpPr>
            <p:cNvPr id="3" name="Freeform 3"/>
            <p:cNvSpPr/>
            <p:nvPr/>
          </p:nvSpPr>
          <p:spPr>
            <a:xfrm>
              <a:off x="0" y="0"/>
              <a:ext cx="4016428" cy="4539836"/>
            </a:xfrm>
            <a:custGeom>
              <a:avLst/>
              <a:gdLst/>
              <a:ahLst/>
              <a:cxnLst/>
              <a:rect l="l" t="t" r="r" b="b"/>
              <a:pathLst>
                <a:path w="4016428" h="4539836">
                  <a:moveTo>
                    <a:pt x="0" y="0"/>
                  </a:moveTo>
                  <a:lnTo>
                    <a:pt x="4016428" y="0"/>
                  </a:lnTo>
                  <a:lnTo>
                    <a:pt x="4016428" y="4539836"/>
                  </a:lnTo>
                  <a:lnTo>
                    <a:pt x="0" y="4539836"/>
                  </a:lnTo>
                  <a:lnTo>
                    <a:pt x="0" y="0"/>
                  </a:lnTo>
                </a:path>
              </a:pathLst>
            </a:custGeom>
            <a:solidFill>
              <a:srgbClr val="343F56"/>
            </a:solidFill>
            <a:ln>
              <a:noFill/>
            </a:ln>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775657" y="1380914"/>
            <a:ext cx="7922698" cy="2086033"/>
          </a:xfrm>
          <a:prstGeom prst="rect">
            <a:avLst/>
          </a:prstGeom>
        </p:spPr>
        <p:txBody>
          <a:bodyPr lIns="0" tIns="0" rIns="0" bIns="0" rtlCol="0" anchor="t">
            <a:spAutoFit/>
          </a:bodyPr>
          <a:lstStyle/>
          <a:p>
            <a:pPr>
              <a:lnSpc>
                <a:spcPts val="4196"/>
              </a:lnSpc>
            </a:pPr>
            <a:r>
              <a:rPr lang="en-US" sz="2997">
                <a:solidFill>
                  <a:srgbClr val="343F56"/>
                </a:solidFill>
                <a:latin typeface="Roboto"/>
              </a:rPr>
              <a:t>      Customers who need to find pets or pet supplies and services.</a:t>
            </a:r>
          </a:p>
          <a:p>
            <a:pPr>
              <a:lnSpc>
                <a:spcPts val="4196"/>
              </a:lnSpc>
            </a:pPr>
            <a:r>
              <a:rPr lang="en-US" sz="2997">
                <a:solidFill>
                  <a:srgbClr val="343F56"/>
                </a:solidFill>
                <a:latin typeface="Roboto"/>
              </a:rPr>
              <a:t>      </a:t>
            </a:r>
          </a:p>
          <a:p>
            <a:pPr>
              <a:lnSpc>
                <a:spcPts val="4196"/>
              </a:lnSpc>
            </a:pPr>
            <a:r>
              <a:rPr lang="en-US" sz="2997">
                <a:solidFill>
                  <a:srgbClr val="343F56"/>
                </a:solidFill>
                <a:latin typeface="Roboto"/>
              </a:rPr>
              <a:t>     Stores, where services can be overloaded.</a:t>
            </a:r>
          </a:p>
        </p:txBody>
      </p:sp>
      <p:sp>
        <p:nvSpPr>
          <p:cNvPr id="6" name="Freeform 6"/>
          <p:cNvSpPr/>
          <p:nvPr/>
        </p:nvSpPr>
        <p:spPr>
          <a:xfrm>
            <a:off x="9775657" y="1547748"/>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232236" y="2457268"/>
            <a:ext cx="8773457" cy="7568619"/>
            <a:chOff x="0" y="0"/>
            <a:chExt cx="11697943" cy="10091492"/>
          </a:xfrm>
        </p:grpSpPr>
        <p:sp>
          <p:nvSpPr>
            <p:cNvPr id="8" name="Freeform 8"/>
            <p:cNvSpPr/>
            <p:nvPr/>
          </p:nvSpPr>
          <p:spPr>
            <a:xfrm>
              <a:off x="2807676" y="0"/>
              <a:ext cx="7276083" cy="3968773"/>
            </a:xfrm>
            <a:custGeom>
              <a:avLst/>
              <a:gdLst/>
              <a:ahLst/>
              <a:cxnLst/>
              <a:rect l="l" t="t" r="r" b="b"/>
              <a:pathLst>
                <a:path w="7276083" h="3968773">
                  <a:moveTo>
                    <a:pt x="0" y="0"/>
                  </a:moveTo>
                  <a:lnTo>
                    <a:pt x="7276084" y="0"/>
                  </a:lnTo>
                  <a:lnTo>
                    <a:pt x="7276084" y="3968773"/>
                  </a:lnTo>
                  <a:lnTo>
                    <a:pt x="0" y="39687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0" y="6834785"/>
              <a:ext cx="4857436" cy="3091096"/>
            </a:xfrm>
            <a:custGeom>
              <a:avLst/>
              <a:gdLst/>
              <a:ahLst/>
              <a:cxnLst/>
              <a:rect l="l" t="t" r="r" b="b"/>
              <a:pathLst>
                <a:path w="4857436" h="3091096">
                  <a:moveTo>
                    <a:pt x="0" y="0"/>
                  </a:moveTo>
                  <a:lnTo>
                    <a:pt x="4857436" y="0"/>
                  </a:lnTo>
                  <a:lnTo>
                    <a:pt x="4857436" y="3091096"/>
                  </a:lnTo>
                  <a:lnTo>
                    <a:pt x="0" y="3091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5939317" y="2207497"/>
              <a:ext cx="5758626" cy="5486400"/>
            </a:xfrm>
            <a:custGeom>
              <a:avLst/>
              <a:gdLst/>
              <a:ahLst/>
              <a:cxnLst/>
              <a:rect l="l" t="t" r="r" b="b"/>
              <a:pathLst>
                <a:path w="5758626" h="5486400">
                  <a:moveTo>
                    <a:pt x="0" y="0"/>
                  </a:moveTo>
                  <a:lnTo>
                    <a:pt x="5758626" y="0"/>
                  </a:lnTo>
                  <a:lnTo>
                    <a:pt x="5758626" y="5486400"/>
                  </a:lnTo>
                  <a:lnTo>
                    <a:pt x="0" y="5486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52471" y="1851118"/>
              <a:ext cx="4552493" cy="3526113"/>
            </a:xfrm>
            <a:custGeom>
              <a:avLst/>
              <a:gdLst/>
              <a:ahLst/>
              <a:cxnLst/>
              <a:rect l="l" t="t" r="r" b="b"/>
              <a:pathLst>
                <a:path w="4552493" h="3526113">
                  <a:moveTo>
                    <a:pt x="0" y="0"/>
                  </a:moveTo>
                  <a:lnTo>
                    <a:pt x="4552494" y="0"/>
                  </a:lnTo>
                  <a:lnTo>
                    <a:pt x="4552494" y="3526113"/>
                  </a:lnTo>
                  <a:lnTo>
                    <a:pt x="0" y="35261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807676" y="4070373"/>
              <a:ext cx="2803530" cy="3611104"/>
            </a:xfrm>
            <a:custGeom>
              <a:avLst/>
              <a:gdLst/>
              <a:ahLst/>
              <a:cxnLst/>
              <a:rect l="l" t="t" r="r" b="b"/>
              <a:pathLst>
                <a:path w="2803530" h="3611104">
                  <a:moveTo>
                    <a:pt x="0" y="0"/>
                  </a:moveTo>
                  <a:lnTo>
                    <a:pt x="2803530" y="0"/>
                  </a:lnTo>
                  <a:lnTo>
                    <a:pt x="2803530" y="3611103"/>
                  </a:lnTo>
                  <a:lnTo>
                    <a:pt x="0" y="36111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7367213" y="7473049"/>
              <a:ext cx="2094755" cy="2618443"/>
            </a:xfrm>
            <a:custGeom>
              <a:avLst/>
              <a:gdLst/>
              <a:ahLst/>
              <a:cxnLst/>
              <a:rect l="l" t="t" r="r" b="b"/>
              <a:pathLst>
                <a:path w="2094755" h="2618443">
                  <a:moveTo>
                    <a:pt x="0" y="0"/>
                  </a:moveTo>
                  <a:lnTo>
                    <a:pt x="2094754" y="0"/>
                  </a:lnTo>
                  <a:lnTo>
                    <a:pt x="2094754" y="2618443"/>
                  </a:lnTo>
                  <a:lnTo>
                    <a:pt x="0" y="261844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4" name="Freeform 14"/>
            <p:cNvSpPr/>
            <p:nvPr/>
          </p:nvSpPr>
          <p:spPr>
            <a:xfrm>
              <a:off x="5019847" y="6834785"/>
              <a:ext cx="2184954" cy="3256707"/>
            </a:xfrm>
            <a:custGeom>
              <a:avLst/>
              <a:gdLst/>
              <a:ahLst/>
              <a:cxnLst/>
              <a:rect l="l" t="t" r="r" b="b"/>
              <a:pathLst>
                <a:path w="2184954" h="3256707">
                  <a:moveTo>
                    <a:pt x="0" y="0"/>
                  </a:moveTo>
                  <a:lnTo>
                    <a:pt x="2184954" y="0"/>
                  </a:lnTo>
                  <a:lnTo>
                    <a:pt x="2184954" y="3256707"/>
                  </a:lnTo>
                  <a:lnTo>
                    <a:pt x="0" y="32567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sp>
        <p:nvSpPr>
          <p:cNvPr id="15" name="TextBox 15"/>
          <p:cNvSpPr txBox="1"/>
          <p:nvPr/>
        </p:nvSpPr>
        <p:spPr>
          <a:xfrm>
            <a:off x="629074" y="267017"/>
            <a:ext cx="8115300" cy="1370966"/>
          </a:xfrm>
          <a:prstGeom prst="rect">
            <a:avLst/>
          </a:prstGeom>
        </p:spPr>
        <p:txBody>
          <a:bodyPr lIns="0" tIns="0" rIns="0" bIns="0" rtlCol="0" anchor="t">
            <a:spAutoFit/>
          </a:bodyPr>
          <a:lstStyle/>
          <a:p>
            <a:pPr>
              <a:lnSpc>
                <a:spcPts val="10639"/>
              </a:lnSpc>
            </a:pPr>
            <a:r>
              <a:rPr lang="en-US" sz="7599">
                <a:solidFill>
                  <a:srgbClr val="F5E6CA"/>
                </a:solidFill>
                <a:latin typeface="Hagrid Heavy"/>
              </a:rPr>
              <a:t>POSITIONING</a:t>
            </a:r>
          </a:p>
        </p:txBody>
      </p:sp>
      <p:sp>
        <p:nvSpPr>
          <p:cNvPr id="16" name="TextBox 16"/>
          <p:cNvSpPr txBox="1"/>
          <p:nvPr/>
        </p:nvSpPr>
        <p:spPr>
          <a:xfrm>
            <a:off x="9775657" y="571220"/>
            <a:ext cx="1785134" cy="829236"/>
          </a:xfrm>
          <a:prstGeom prst="rect">
            <a:avLst/>
          </a:prstGeom>
        </p:spPr>
        <p:txBody>
          <a:bodyPr lIns="0" tIns="0" rIns="0" bIns="0" rtlCol="0" anchor="t">
            <a:spAutoFit/>
          </a:bodyPr>
          <a:lstStyle/>
          <a:p>
            <a:pPr>
              <a:lnSpc>
                <a:spcPts val="6497"/>
              </a:lnSpc>
            </a:pPr>
            <a:r>
              <a:rPr lang="en-US" sz="4641">
                <a:solidFill>
                  <a:srgbClr val="343F56"/>
                </a:solidFill>
                <a:latin typeface="Hagrid Heavy"/>
              </a:rPr>
              <a:t>FOR</a:t>
            </a:r>
          </a:p>
        </p:txBody>
      </p:sp>
      <p:sp>
        <p:nvSpPr>
          <p:cNvPr id="17" name="TextBox 17"/>
          <p:cNvSpPr txBox="1"/>
          <p:nvPr/>
        </p:nvSpPr>
        <p:spPr>
          <a:xfrm>
            <a:off x="629074" y="1648395"/>
            <a:ext cx="4584518" cy="496533"/>
          </a:xfrm>
          <a:prstGeom prst="rect">
            <a:avLst/>
          </a:prstGeom>
        </p:spPr>
        <p:txBody>
          <a:bodyPr lIns="0" tIns="0" rIns="0" bIns="0" rtlCol="0" anchor="t">
            <a:spAutoFit/>
          </a:bodyPr>
          <a:lstStyle/>
          <a:p>
            <a:pPr>
              <a:lnSpc>
                <a:spcPts val="3956"/>
              </a:lnSpc>
            </a:pPr>
            <a:r>
              <a:rPr lang="en-US" sz="2825">
                <a:solidFill>
                  <a:srgbClr val="F5E6CA"/>
                </a:solidFill>
                <a:latin typeface="Roboto Bold"/>
              </a:rPr>
              <a:t>Product Position Statement</a:t>
            </a:r>
          </a:p>
        </p:txBody>
      </p:sp>
      <p:sp>
        <p:nvSpPr>
          <p:cNvPr id="18" name="Freeform 18"/>
          <p:cNvSpPr/>
          <p:nvPr/>
        </p:nvSpPr>
        <p:spPr>
          <a:xfrm>
            <a:off x="9775657" y="3083657"/>
            <a:ext cx="334644" cy="334644"/>
          </a:xfrm>
          <a:custGeom>
            <a:avLst/>
            <a:gdLst/>
            <a:ahLst/>
            <a:cxnLst/>
            <a:rect l="l" t="t" r="r" b="b"/>
            <a:pathLst>
              <a:path w="334644" h="334644">
                <a:moveTo>
                  <a:pt x="0" y="0"/>
                </a:moveTo>
                <a:lnTo>
                  <a:pt x="334644" y="0"/>
                </a:lnTo>
                <a:lnTo>
                  <a:pt x="334644" y="334645"/>
                </a:lnTo>
                <a:lnTo>
                  <a:pt x="0" y="334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9775657" y="3584025"/>
            <a:ext cx="5407690" cy="832739"/>
          </a:xfrm>
          <a:prstGeom prst="rect">
            <a:avLst/>
          </a:prstGeom>
        </p:spPr>
        <p:txBody>
          <a:bodyPr lIns="0" tIns="0" rIns="0" bIns="0" rtlCol="0" anchor="t">
            <a:spAutoFit/>
          </a:bodyPr>
          <a:lstStyle/>
          <a:p>
            <a:pPr>
              <a:lnSpc>
                <a:spcPts val="6496"/>
              </a:lnSpc>
            </a:pPr>
            <a:r>
              <a:rPr lang="en-US" sz="4640">
                <a:solidFill>
                  <a:srgbClr val="343F56"/>
                </a:solidFill>
                <a:latin typeface="Hagrid Heavy"/>
              </a:rPr>
              <a:t>WHO</a:t>
            </a:r>
          </a:p>
        </p:txBody>
      </p:sp>
      <p:sp>
        <p:nvSpPr>
          <p:cNvPr id="20" name="TextBox 20"/>
          <p:cNvSpPr txBox="1"/>
          <p:nvPr/>
        </p:nvSpPr>
        <p:spPr>
          <a:xfrm>
            <a:off x="9775657" y="4552892"/>
            <a:ext cx="8292180" cy="5229283"/>
          </a:xfrm>
          <a:prstGeom prst="rect">
            <a:avLst/>
          </a:prstGeom>
        </p:spPr>
        <p:txBody>
          <a:bodyPr lIns="0" tIns="0" rIns="0" bIns="0" rtlCol="0" anchor="t">
            <a:spAutoFit/>
          </a:bodyPr>
          <a:lstStyle/>
          <a:p>
            <a:pPr>
              <a:lnSpc>
                <a:spcPts val="4196"/>
              </a:lnSpc>
            </a:pPr>
            <a:r>
              <a:rPr lang="en-US" sz="2997">
                <a:solidFill>
                  <a:srgbClr val="343F56"/>
                </a:solidFill>
                <a:latin typeface="Roboto"/>
              </a:rPr>
              <a:t>      Customers can search for pet breeds, order pets or supplies online, and have them delivered to their homes. In addition, customers are also provided with the feature of booking pet care services and items, exchanging pet experiences with other users.</a:t>
            </a:r>
          </a:p>
          <a:p>
            <a:pPr>
              <a:lnSpc>
                <a:spcPts val="4196"/>
              </a:lnSpc>
            </a:pPr>
            <a:r>
              <a:rPr lang="en-US" sz="2997">
                <a:solidFill>
                  <a:srgbClr val="343F56"/>
                </a:solidFill>
                <a:latin typeface="Roboto"/>
              </a:rPr>
              <a:t>      </a:t>
            </a:r>
          </a:p>
          <a:p>
            <a:pPr>
              <a:lnSpc>
                <a:spcPts val="4196"/>
              </a:lnSpc>
            </a:pPr>
            <a:r>
              <a:rPr lang="en-US" sz="2997">
                <a:solidFill>
                  <a:srgbClr val="343F56"/>
                </a:solidFill>
                <a:latin typeface="Roboto"/>
              </a:rPr>
              <a:t>      Stores can schedule appropriate service to customers and notify customers of current items on sale.</a:t>
            </a:r>
          </a:p>
        </p:txBody>
      </p:sp>
      <p:sp>
        <p:nvSpPr>
          <p:cNvPr id="21" name="Freeform 21"/>
          <p:cNvSpPr/>
          <p:nvPr/>
        </p:nvSpPr>
        <p:spPr>
          <a:xfrm>
            <a:off x="9775657" y="4664414"/>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Freeform 22"/>
          <p:cNvSpPr/>
          <p:nvPr/>
        </p:nvSpPr>
        <p:spPr>
          <a:xfrm>
            <a:off x="9775657" y="8328368"/>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3" name="Group 23"/>
          <p:cNvGrpSpPr/>
          <p:nvPr/>
        </p:nvGrpSpPr>
        <p:grpSpPr>
          <a:xfrm>
            <a:off x="15185542" y="182008"/>
            <a:ext cx="3102458" cy="488014"/>
            <a:chOff x="0" y="0"/>
            <a:chExt cx="4136610" cy="650685"/>
          </a:xfrm>
        </p:grpSpPr>
        <p:sp>
          <p:nvSpPr>
            <p:cNvPr id="24" name="TextBox 24"/>
            <p:cNvSpPr txBox="1"/>
            <p:nvPr/>
          </p:nvSpPr>
          <p:spPr>
            <a:xfrm>
              <a:off x="0" y="75743"/>
              <a:ext cx="4136610" cy="451574"/>
            </a:xfrm>
            <a:prstGeom prst="rect">
              <a:avLst/>
            </a:prstGeom>
          </p:spPr>
          <p:txBody>
            <a:bodyPr lIns="0" tIns="0" rIns="0" bIns="0" rtlCol="0" anchor="t">
              <a:spAutoFit/>
            </a:bodyPr>
            <a:lstStyle/>
            <a:p>
              <a:pPr>
                <a:lnSpc>
                  <a:spcPts val="2666"/>
                </a:lnSpc>
              </a:pPr>
              <a:r>
                <a:rPr lang="en-US" sz="1904">
                  <a:solidFill>
                    <a:srgbClr val="343F56"/>
                  </a:solidFill>
                  <a:latin typeface="Hagrid Ultra-Bold"/>
                </a:rPr>
                <a:t>CODING KITTENS</a:t>
              </a:r>
            </a:p>
          </p:txBody>
        </p:sp>
        <p:sp>
          <p:nvSpPr>
            <p:cNvPr id="25" name="Freeform 25"/>
            <p:cNvSpPr/>
            <p:nvPr/>
          </p:nvSpPr>
          <p:spPr>
            <a:xfrm>
              <a:off x="3114999" y="0"/>
              <a:ext cx="620392" cy="650685"/>
            </a:xfrm>
            <a:custGeom>
              <a:avLst/>
              <a:gdLst/>
              <a:ahLst/>
              <a:cxnLst/>
              <a:rect l="l" t="t" r="r" b="b"/>
              <a:pathLst>
                <a:path w="620392" h="650685">
                  <a:moveTo>
                    <a:pt x="0" y="0"/>
                  </a:moveTo>
                  <a:lnTo>
                    <a:pt x="620392" y="0"/>
                  </a:lnTo>
                  <a:lnTo>
                    <a:pt x="620392" y="650685"/>
                  </a:lnTo>
                  <a:lnTo>
                    <a:pt x="0" y="650685"/>
                  </a:lnTo>
                  <a:lnTo>
                    <a:pt x="0" y="0"/>
                  </a:lnTo>
                  <a:close/>
                </a:path>
              </a:pathLst>
            </a:custGeom>
            <a:blipFill>
              <a:blip r:embed="rId18">
                <a:extLst>
                  <a:ext uri="{96DAC541-7B7A-43D3-8B79-37D633B846F1}">
                    <asvg:svgBlip xmlns:asvg="http://schemas.microsoft.com/office/drawing/2016/SVG/main" r:embed="rId19"/>
                  </a:ext>
                </a:extLst>
              </a:blip>
              <a:stretch>
                <a:fillRect r="-97705" b="-47266"/>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43F56"/>
        </a:solidFill>
        <a:effectLst/>
      </p:bgPr>
    </p:bg>
    <p:spTree>
      <p:nvGrpSpPr>
        <p:cNvPr id="1" name=""/>
        <p:cNvGrpSpPr/>
        <p:nvPr/>
      </p:nvGrpSpPr>
      <p:grpSpPr>
        <a:xfrm>
          <a:off x="0" y="0"/>
          <a:ext cx="0" cy="0"/>
          <a:chOff x="0" y="0"/>
          <a:chExt cx="0" cy="0"/>
        </a:xfrm>
      </p:grpSpPr>
      <p:grpSp>
        <p:nvGrpSpPr>
          <p:cNvPr id="2" name="Group 2"/>
          <p:cNvGrpSpPr/>
          <p:nvPr/>
        </p:nvGrpSpPr>
        <p:grpSpPr>
          <a:xfrm>
            <a:off x="1031218" y="4848499"/>
            <a:ext cx="16228082" cy="912857"/>
            <a:chOff x="0" y="0"/>
            <a:chExt cx="3964388" cy="223003"/>
          </a:xfrm>
        </p:grpSpPr>
        <p:sp>
          <p:nvSpPr>
            <p:cNvPr id="3" name="Freeform 3"/>
            <p:cNvSpPr/>
            <p:nvPr/>
          </p:nvSpPr>
          <p:spPr>
            <a:xfrm>
              <a:off x="0" y="0"/>
              <a:ext cx="3964388" cy="223003"/>
            </a:xfrm>
            <a:custGeom>
              <a:avLst/>
              <a:gdLst/>
              <a:ahLst/>
              <a:cxnLst/>
              <a:rect l="l" t="t" r="r" b="b"/>
              <a:pathLst>
                <a:path w="3964388" h="223003">
                  <a:moveTo>
                    <a:pt x="0" y="0"/>
                  </a:moveTo>
                  <a:lnTo>
                    <a:pt x="3964388" y="0"/>
                  </a:lnTo>
                  <a:lnTo>
                    <a:pt x="3964388" y="223003"/>
                  </a:lnTo>
                  <a:lnTo>
                    <a:pt x="0" y="223003"/>
                  </a:lnTo>
                  <a:lnTo>
                    <a:pt x="0" y="0"/>
                  </a:lnTo>
                </a:path>
              </a:pathLst>
            </a:custGeom>
            <a:solidFill>
              <a:srgbClr val="F5E6CA"/>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48659" flipH="1">
            <a:off x="205995" y="1039281"/>
            <a:ext cx="3154519" cy="3870576"/>
          </a:xfrm>
          <a:custGeom>
            <a:avLst/>
            <a:gdLst/>
            <a:ahLst/>
            <a:cxnLst/>
            <a:rect l="l" t="t" r="r" b="b"/>
            <a:pathLst>
              <a:path w="3154519" h="3870576">
                <a:moveTo>
                  <a:pt x="3154519" y="0"/>
                </a:moveTo>
                <a:lnTo>
                  <a:pt x="0" y="0"/>
                </a:lnTo>
                <a:lnTo>
                  <a:pt x="0" y="3870576"/>
                </a:lnTo>
                <a:lnTo>
                  <a:pt x="3154519" y="3870576"/>
                </a:lnTo>
                <a:lnTo>
                  <a:pt x="315451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83596" y="5126895"/>
            <a:ext cx="334644" cy="334644"/>
          </a:xfrm>
          <a:custGeom>
            <a:avLst/>
            <a:gdLst/>
            <a:ahLst/>
            <a:cxnLst/>
            <a:rect l="l" t="t" r="r" b="b"/>
            <a:pathLst>
              <a:path w="334644" h="334644">
                <a:moveTo>
                  <a:pt x="0" y="0"/>
                </a:moveTo>
                <a:lnTo>
                  <a:pt x="334644" y="0"/>
                </a:lnTo>
                <a:lnTo>
                  <a:pt x="334644" y="334644"/>
                </a:lnTo>
                <a:lnTo>
                  <a:pt x="0" y="334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6993402" y="547005"/>
            <a:ext cx="4301196" cy="1579883"/>
            <a:chOff x="0" y="0"/>
            <a:chExt cx="5734928" cy="2106511"/>
          </a:xfrm>
        </p:grpSpPr>
        <p:sp>
          <p:nvSpPr>
            <p:cNvPr id="8" name="Freeform 8"/>
            <p:cNvSpPr/>
            <p:nvPr/>
          </p:nvSpPr>
          <p:spPr>
            <a:xfrm>
              <a:off x="2085641" y="0"/>
              <a:ext cx="1563645" cy="1639998"/>
            </a:xfrm>
            <a:custGeom>
              <a:avLst/>
              <a:gdLst/>
              <a:ahLst/>
              <a:cxnLst/>
              <a:rect l="l" t="t" r="r" b="b"/>
              <a:pathLst>
                <a:path w="1563645" h="1639998">
                  <a:moveTo>
                    <a:pt x="0" y="0"/>
                  </a:moveTo>
                  <a:lnTo>
                    <a:pt x="1563646" y="0"/>
                  </a:lnTo>
                  <a:lnTo>
                    <a:pt x="1563646" y="1639998"/>
                  </a:lnTo>
                  <a:lnTo>
                    <a:pt x="0" y="1639998"/>
                  </a:lnTo>
                  <a:lnTo>
                    <a:pt x="0" y="0"/>
                  </a:lnTo>
                  <a:close/>
                </a:path>
              </a:pathLst>
            </a:custGeom>
            <a:blipFill>
              <a:blip r:embed="rId6">
                <a:extLst>
                  <a:ext uri="{96DAC541-7B7A-43D3-8B79-37D633B846F1}">
                    <asvg:svgBlip xmlns:asvg="http://schemas.microsoft.com/office/drawing/2016/SVG/main" r:embed="rId7"/>
                  </a:ext>
                </a:extLst>
              </a:blip>
              <a:stretch>
                <a:fillRect r="-97705" b="-47266"/>
              </a:stretch>
            </a:blipFill>
          </p:spPr>
          <p:txBody>
            <a:bodyPr/>
            <a:lstStyle/>
            <a:p>
              <a:endParaRPr lang="en-US"/>
            </a:p>
          </p:txBody>
        </p:sp>
        <p:sp>
          <p:nvSpPr>
            <p:cNvPr id="9" name="TextBox 9"/>
            <p:cNvSpPr txBox="1"/>
            <p:nvPr/>
          </p:nvSpPr>
          <p:spPr>
            <a:xfrm>
              <a:off x="0" y="1592373"/>
              <a:ext cx="5734928" cy="514138"/>
            </a:xfrm>
            <a:prstGeom prst="rect">
              <a:avLst/>
            </a:prstGeom>
          </p:spPr>
          <p:txBody>
            <a:bodyPr lIns="0" tIns="0" rIns="0" bIns="0" rtlCol="0" anchor="t">
              <a:spAutoFit/>
            </a:bodyPr>
            <a:lstStyle/>
            <a:p>
              <a:pPr algn="ctr">
                <a:lnSpc>
                  <a:spcPts val="3080"/>
                </a:lnSpc>
              </a:pPr>
              <a:r>
                <a:rPr lang="en-US" sz="2200">
                  <a:solidFill>
                    <a:srgbClr val="F5E6CA"/>
                  </a:solidFill>
                  <a:latin typeface="Hagrid Ultra-Bold"/>
                </a:rPr>
                <a:t>CODING KITTENS</a:t>
              </a:r>
            </a:p>
          </p:txBody>
        </p:sp>
      </p:grpSp>
      <p:sp>
        <p:nvSpPr>
          <p:cNvPr id="10" name="Freeform 10"/>
          <p:cNvSpPr/>
          <p:nvPr/>
        </p:nvSpPr>
        <p:spPr>
          <a:xfrm flipH="1">
            <a:off x="14160944" y="6939915"/>
            <a:ext cx="3953182" cy="2974769"/>
          </a:xfrm>
          <a:custGeom>
            <a:avLst/>
            <a:gdLst/>
            <a:ahLst/>
            <a:cxnLst/>
            <a:rect l="l" t="t" r="r" b="b"/>
            <a:pathLst>
              <a:path w="3953182" h="2974769">
                <a:moveTo>
                  <a:pt x="3953182" y="0"/>
                </a:moveTo>
                <a:lnTo>
                  <a:pt x="0" y="0"/>
                </a:lnTo>
                <a:lnTo>
                  <a:pt x="0" y="2974770"/>
                </a:lnTo>
                <a:lnTo>
                  <a:pt x="3953182" y="2974770"/>
                </a:lnTo>
                <a:lnTo>
                  <a:pt x="395318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838740">
            <a:off x="15036160" y="3463514"/>
            <a:ext cx="2202751" cy="2062325"/>
          </a:xfrm>
          <a:custGeom>
            <a:avLst/>
            <a:gdLst/>
            <a:ahLst/>
            <a:cxnLst/>
            <a:rect l="l" t="t" r="r" b="b"/>
            <a:pathLst>
              <a:path w="2202751" h="2062325">
                <a:moveTo>
                  <a:pt x="0" y="0"/>
                </a:moveTo>
                <a:lnTo>
                  <a:pt x="2202750" y="0"/>
                </a:lnTo>
                <a:lnTo>
                  <a:pt x="2202750" y="2062325"/>
                </a:lnTo>
                <a:lnTo>
                  <a:pt x="0" y="2062325"/>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2690523" y="2726963"/>
            <a:ext cx="12906955" cy="1370966"/>
          </a:xfrm>
          <a:prstGeom prst="rect">
            <a:avLst/>
          </a:prstGeom>
        </p:spPr>
        <p:txBody>
          <a:bodyPr lIns="0" tIns="0" rIns="0" bIns="0" rtlCol="0" anchor="t">
            <a:spAutoFit/>
          </a:bodyPr>
          <a:lstStyle/>
          <a:p>
            <a:pPr algn="ctr">
              <a:lnSpc>
                <a:spcPts val="10639"/>
              </a:lnSpc>
            </a:pPr>
            <a:r>
              <a:rPr lang="en-US" sz="7599">
                <a:solidFill>
                  <a:srgbClr val="F5E6CA"/>
                </a:solidFill>
                <a:latin typeface="Hagrid Heavy"/>
              </a:rPr>
              <a:t>THE (PRODUCT NAME)</a:t>
            </a:r>
          </a:p>
        </p:txBody>
      </p:sp>
      <p:sp>
        <p:nvSpPr>
          <p:cNvPr id="13" name="TextBox 13"/>
          <p:cNvSpPr txBox="1"/>
          <p:nvPr/>
        </p:nvSpPr>
        <p:spPr>
          <a:xfrm>
            <a:off x="1035238" y="6410009"/>
            <a:ext cx="4692231" cy="2334894"/>
          </a:xfrm>
          <a:prstGeom prst="rect">
            <a:avLst/>
          </a:prstGeom>
        </p:spPr>
        <p:txBody>
          <a:bodyPr lIns="0" tIns="0" rIns="0" bIns="0" rtlCol="0" anchor="t">
            <a:spAutoFit/>
          </a:bodyPr>
          <a:lstStyle/>
          <a:p>
            <a:pPr marL="474984" lvl="1" indent="-237492">
              <a:lnSpc>
                <a:spcPts val="3080"/>
              </a:lnSpc>
              <a:buFont typeface="Arial"/>
              <a:buChar char="•"/>
            </a:pPr>
            <a:r>
              <a:rPr lang="en-US" sz="2200">
                <a:solidFill>
                  <a:srgbClr val="F5E6CA"/>
                </a:solidFill>
                <a:latin typeface="Roboto"/>
              </a:rPr>
              <a:t>Customers can register and log in to their account, search and view products, add/remove/edit orders in cart, create/cancel orders, track orders, pay online/cash.</a:t>
            </a:r>
          </a:p>
          <a:p>
            <a:pPr>
              <a:lnSpc>
                <a:spcPts val="3080"/>
              </a:lnSpc>
            </a:pPr>
            <a:endParaRPr lang="en-US" sz="2200">
              <a:solidFill>
                <a:srgbClr val="F5E6CA"/>
              </a:solidFill>
              <a:latin typeface="Roboto"/>
            </a:endParaRPr>
          </a:p>
        </p:txBody>
      </p:sp>
      <p:sp>
        <p:nvSpPr>
          <p:cNvPr id="14" name="TextBox 14"/>
          <p:cNvSpPr txBox="1"/>
          <p:nvPr/>
        </p:nvSpPr>
        <p:spPr>
          <a:xfrm>
            <a:off x="12653625" y="6334443"/>
            <a:ext cx="3757659" cy="1163319"/>
          </a:xfrm>
          <a:prstGeom prst="rect">
            <a:avLst/>
          </a:prstGeom>
        </p:spPr>
        <p:txBody>
          <a:bodyPr lIns="0" tIns="0" rIns="0" bIns="0" rtlCol="0" anchor="t">
            <a:spAutoFit/>
          </a:bodyPr>
          <a:lstStyle/>
          <a:p>
            <a:pPr marL="474984" lvl="1" indent="-237492">
              <a:lnSpc>
                <a:spcPts val="3080"/>
              </a:lnSpc>
              <a:buFont typeface="Arial"/>
              <a:buChar char="•"/>
            </a:pPr>
            <a:r>
              <a:rPr lang="en-US" sz="2200">
                <a:solidFill>
                  <a:srgbClr val="F5E6CA"/>
                </a:solidFill>
                <a:latin typeface="Roboto"/>
              </a:rPr>
              <a:t>And customers can read guides on how to take care of the pets</a:t>
            </a:r>
          </a:p>
        </p:txBody>
      </p:sp>
      <p:sp>
        <p:nvSpPr>
          <p:cNvPr id="15" name="TextBox 15"/>
          <p:cNvSpPr txBox="1"/>
          <p:nvPr/>
        </p:nvSpPr>
        <p:spPr>
          <a:xfrm>
            <a:off x="2010392" y="5085450"/>
            <a:ext cx="3717076" cy="397510"/>
          </a:xfrm>
          <a:prstGeom prst="rect">
            <a:avLst/>
          </a:prstGeom>
        </p:spPr>
        <p:txBody>
          <a:bodyPr lIns="0" tIns="0" rIns="0" bIns="0" rtlCol="0" anchor="t">
            <a:spAutoFit/>
          </a:bodyPr>
          <a:lstStyle/>
          <a:p>
            <a:pPr>
              <a:lnSpc>
                <a:spcPts val="3080"/>
              </a:lnSpc>
            </a:pPr>
            <a:r>
              <a:rPr lang="en-US" sz="2200">
                <a:solidFill>
                  <a:srgbClr val="343F56"/>
                </a:solidFill>
                <a:latin typeface="Hagrid Ultra-Bold"/>
              </a:rPr>
              <a:t>BUYMEE.COM</a:t>
            </a:r>
          </a:p>
        </p:txBody>
      </p:sp>
      <p:sp>
        <p:nvSpPr>
          <p:cNvPr id="16" name="TextBox 16"/>
          <p:cNvSpPr txBox="1"/>
          <p:nvPr/>
        </p:nvSpPr>
        <p:spPr>
          <a:xfrm>
            <a:off x="1107790" y="5984559"/>
            <a:ext cx="886256" cy="397510"/>
          </a:xfrm>
          <a:prstGeom prst="rect">
            <a:avLst/>
          </a:prstGeom>
        </p:spPr>
        <p:txBody>
          <a:bodyPr lIns="0" tIns="0" rIns="0" bIns="0" rtlCol="0" anchor="t">
            <a:spAutoFit/>
          </a:bodyPr>
          <a:lstStyle/>
          <a:p>
            <a:pPr>
              <a:lnSpc>
                <a:spcPts val="3080"/>
              </a:lnSpc>
            </a:pPr>
            <a:r>
              <a:rPr lang="en-US" sz="2200">
                <a:solidFill>
                  <a:srgbClr val="F5E6CA"/>
                </a:solidFill>
                <a:latin typeface="Hagrid Ultra-Bold"/>
              </a:rPr>
              <a:t>THAT</a:t>
            </a:r>
          </a:p>
        </p:txBody>
      </p:sp>
      <p:sp>
        <p:nvSpPr>
          <p:cNvPr id="17" name="TextBox 17"/>
          <p:cNvSpPr txBox="1"/>
          <p:nvPr/>
        </p:nvSpPr>
        <p:spPr>
          <a:xfrm>
            <a:off x="7026021" y="6363018"/>
            <a:ext cx="5344258" cy="1944369"/>
          </a:xfrm>
          <a:prstGeom prst="rect">
            <a:avLst/>
          </a:prstGeom>
        </p:spPr>
        <p:txBody>
          <a:bodyPr lIns="0" tIns="0" rIns="0" bIns="0" rtlCol="0" anchor="t">
            <a:spAutoFit/>
          </a:bodyPr>
          <a:lstStyle/>
          <a:p>
            <a:pPr marL="474984" lvl="1" indent="-237492">
              <a:lnSpc>
                <a:spcPts val="3080"/>
              </a:lnSpc>
              <a:buFont typeface="Arial"/>
              <a:buChar char="•"/>
            </a:pPr>
            <a:r>
              <a:rPr lang="en-US" sz="2200">
                <a:solidFill>
                  <a:srgbClr val="F5E6CA"/>
                </a:solidFill>
                <a:latin typeface="Roboto"/>
              </a:rPr>
              <a:t> Stores can create/delete sales channels, add/delete/edit merchandise, wait for confirmation/confirmed/cancel orders, store sales statistics. </a:t>
            </a:r>
          </a:p>
        </p:txBody>
      </p:sp>
      <p:sp>
        <p:nvSpPr>
          <p:cNvPr id="18" name="TextBox 18"/>
          <p:cNvSpPr txBox="1"/>
          <p:nvPr/>
        </p:nvSpPr>
        <p:spPr>
          <a:xfrm>
            <a:off x="1107790" y="8559166"/>
            <a:ext cx="1320940" cy="397510"/>
          </a:xfrm>
          <a:prstGeom prst="rect">
            <a:avLst/>
          </a:prstGeom>
        </p:spPr>
        <p:txBody>
          <a:bodyPr lIns="0" tIns="0" rIns="0" bIns="0" rtlCol="0" anchor="t">
            <a:spAutoFit/>
          </a:bodyPr>
          <a:lstStyle/>
          <a:p>
            <a:pPr>
              <a:lnSpc>
                <a:spcPts val="3080"/>
              </a:lnSpc>
            </a:pPr>
            <a:r>
              <a:rPr lang="en-US" sz="2200">
                <a:solidFill>
                  <a:srgbClr val="F5E6CA"/>
                </a:solidFill>
                <a:latin typeface="Hagrid Ultra-Bold"/>
              </a:rPr>
              <a:t>UNLIKE</a:t>
            </a:r>
          </a:p>
        </p:txBody>
      </p:sp>
      <p:sp>
        <p:nvSpPr>
          <p:cNvPr id="19" name="TextBox 19"/>
          <p:cNvSpPr txBox="1"/>
          <p:nvPr/>
        </p:nvSpPr>
        <p:spPr>
          <a:xfrm>
            <a:off x="1107790" y="9175751"/>
            <a:ext cx="3757659" cy="382269"/>
          </a:xfrm>
          <a:prstGeom prst="rect">
            <a:avLst/>
          </a:prstGeom>
        </p:spPr>
        <p:txBody>
          <a:bodyPr lIns="0" tIns="0" rIns="0" bIns="0" rtlCol="0" anchor="t">
            <a:spAutoFit/>
          </a:bodyPr>
          <a:lstStyle/>
          <a:p>
            <a:pPr marL="474984" lvl="1" indent="-237492">
              <a:lnSpc>
                <a:spcPts val="3080"/>
              </a:lnSpc>
              <a:buFont typeface="Arial"/>
              <a:buChar char="•"/>
            </a:pPr>
            <a:r>
              <a:rPr lang="en-US" sz="2200">
                <a:solidFill>
                  <a:srgbClr val="F5E6CA"/>
                </a:solidFill>
                <a:latin typeface="Roboto"/>
              </a:rPr>
              <a:t>The pet health websites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1633</Words>
  <Application>Microsoft Office PowerPoint</Application>
  <PresentationFormat>Custom</PresentationFormat>
  <Paragraphs>294</Paragraphs>
  <Slides>27</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Roboto Bold</vt:lpstr>
      <vt:lpstr>Roca One</vt:lpstr>
      <vt:lpstr>Calibri</vt:lpstr>
      <vt:lpstr>Papyrus</vt:lpstr>
      <vt:lpstr>Arial</vt:lpstr>
      <vt:lpstr>Hagrid Ultra-Bold</vt:lpstr>
      <vt:lpstr>Open Sans Light</vt:lpstr>
      <vt:lpstr>Open Sans Bold</vt:lpstr>
      <vt:lpstr>Roboto</vt:lpstr>
      <vt:lpstr>Hagrid Heavy</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 Kittens</dc:title>
  <cp:lastModifiedBy>Lam Thieu huy</cp:lastModifiedBy>
  <cp:revision>4</cp:revision>
  <dcterms:created xsi:type="dcterms:W3CDTF">2006-08-16T00:00:00Z</dcterms:created>
  <dcterms:modified xsi:type="dcterms:W3CDTF">2023-08-28T18:06:40Z</dcterms:modified>
  <dc:identifier>DAFsh6HLwwA</dc:identifier>
</cp:coreProperties>
</file>